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0" r:id="rId3"/>
    <p:sldId id="302" r:id="rId4"/>
    <p:sldId id="340" r:id="rId5"/>
    <p:sldId id="337" r:id="rId6"/>
    <p:sldId id="313" r:id="rId7"/>
    <p:sldId id="259" r:id="rId8"/>
    <p:sldId id="258" r:id="rId9"/>
    <p:sldId id="339" r:id="rId10"/>
    <p:sldId id="342" r:id="rId11"/>
    <p:sldId id="343" r:id="rId12"/>
    <p:sldId id="344" r:id="rId13"/>
    <p:sldId id="345"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83" d="100"/>
          <a:sy n="83" d="100"/>
        </p:scale>
        <p:origin x="1203"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B8B4E-8E2F-41C7-B46E-C03801661198}" type="datetimeFigureOut">
              <a:rPr lang="it-IT" smtClean="0"/>
              <a:pPr/>
              <a:t>09/05/2025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A614C-043D-435A-A96C-1CB3C929C7BA}" type="slidenum">
              <a:rPr lang="it-IT" smtClean="0"/>
              <a:pPr/>
              <a:t>‹N›</a:t>
            </a:fld>
            <a:endParaRPr lang="it-IT"/>
          </a:p>
        </p:txBody>
      </p:sp>
    </p:spTree>
    <p:extLst>
      <p:ext uri="{BB962C8B-B14F-4D97-AF65-F5344CB8AC3E}">
        <p14:creationId xmlns:p14="http://schemas.microsoft.com/office/powerpoint/2010/main" val="364841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headEnd/>
            <a:tailEnd/>
          </a:ln>
        </p:spPr>
        <p:txBody>
          <a:bodyPr/>
          <a:lstStyle/>
          <a:p>
            <a:fld id="{05585301-E931-44CC-AF10-E210455070B1}" type="slidenum">
              <a:rPr lang="it-IT" altLang="en-US" smtClean="0">
                <a:solidFill>
                  <a:srgbClr val="000000"/>
                </a:solidFill>
                <a:ea typeface="ＭＳ Ｐゴシック" pitchFamily="34" charset="-128"/>
              </a:rPr>
              <a:pPr/>
              <a:t>1</a:t>
            </a:fld>
            <a:endParaRPr lang="it-IT" altLang="en-US">
              <a:solidFill>
                <a:srgbClr val="000000"/>
              </a:solidFill>
              <a:ea typeface="ＭＳ Ｐゴシック" pitchFamily="34" charset="-128"/>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a:latin typeface="Arial" charset="0"/>
              <a:ea typeface="ＭＳ Ｐゴシック" pitchFamily="34" charset="-128"/>
            </a:endParaRPr>
          </a:p>
        </p:txBody>
      </p:sp>
    </p:spTree>
    <p:extLst>
      <p:ext uri="{BB962C8B-B14F-4D97-AF65-F5344CB8AC3E}">
        <p14:creationId xmlns:p14="http://schemas.microsoft.com/office/powerpoint/2010/main" val="147350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Calibri"/>
              <a:buNone/>
            </a:pPr>
            <a:r>
              <a:rPr lang="it-IT" sz="1800">
                <a:latin typeface="Calibri"/>
                <a:ea typeface="Calibri"/>
                <a:cs typeface="Calibri"/>
                <a:sym typeface="Calibri"/>
              </a:rPr>
              <a:t>Systemic mastocytosis (SM) is a rare hematological disease characterized by clonal proliferation and accumulation of abnormal mast cells in one or more extracutaneous organs. The World Health Organization (WHO) subclassified mastocytosis as cutaneous mastocytosis (CM), without involvement of bone marrow, and systemic mastocytosis in a series of subtype that could be simplified in Non advanced and advanced SM. Today I’m going to focus on The indolent variant. </a:t>
            </a:r>
            <a:endParaRPr sz="1800">
              <a:latin typeface="Calibri"/>
              <a:ea typeface="Calibri"/>
              <a:cs typeface="Calibri"/>
              <a:sym typeface="Calibri"/>
            </a:endParaRPr>
          </a:p>
          <a:p>
            <a:pPr marL="0" lvl="0" indent="0" algn="l" rtl="0">
              <a:lnSpc>
                <a:spcPct val="100000"/>
              </a:lnSpc>
              <a:spcBef>
                <a:spcPts val="0"/>
              </a:spcBef>
              <a:spcAft>
                <a:spcPts val="0"/>
              </a:spcAft>
              <a:buSzPts val="1400"/>
              <a:buFont typeface="Calibri"/>
              <a:buNone/>
            </a:pPr>
            <a:endParaRPr sz="1800">
              <a:latin typeface="Calibri"/>
              <a:ea typeface="Calibri"/>
              <a:cs typeface="Calibri"/>
              <a:sym typeface="Calibri"/>
            </a:endParaRPr>
          </a:p>
        </p:txBody>
      </p:sp>
      <p:sp>
        <p:nvSpPr>
          <p:cNvPr id="34" name="Google Shape;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Calibri"/>
              <a:buNone/>
            </a:pPr>
            <a:r>
              <a:rPr lang="it-IT" sz="1800">
                <a:latin typeface="Calibri"/>
                <a:ea typeface="Calibri"/>
                <a:cs typeface="Calibri"/>
                <a:sym typeface="Calibri"/>
              </a:rPr>
              <a:t>Here there is reported the prevalence of ISM in some studies. In particular data from ECNM represents the largest collection of mastocytosis cases with approximately 3000 patients. Excluding cases of CM and MIS 80% of SM are Indolent form.  </a:t>
            </a:r>
            <a:endParaRPr/>
          </a:p>
          <a:p>
            <a:pPr marL="0" lvl="0" indent="0" algn="l" rtl="0">
              <a:lnSpc>
                <a:spcPct val="100000"/>
              </a:lnSpc>
              <a:spcBef>
                <a:spcPts val="0"/>
              </a:spcBef>
              <a:spcAft>
                <a:spcPts val="0"/>
              </a:spcAft>
              <a:buSzPts val="1400"/>
              <a:buFont typeface="Calibri"/>
              <a:buNone/>
            </a:pPr>
            <a:r>
              <a:rPr lang="it-IT" b="0" i="0">
                <a:solidFill>
                  <a:srgbClr val="505050"/>
                </a:solidFill>
                <a:latin typeface="Helvetica Neue"/>
                <a:ea typeface="Helvetica Neue"/>
                <a:cs typeface="Helvetica Neue"/>
                <a:sym typeface="Helvetica Neue"/>
              </a:rPr>
              <a:t> The life expectancy in ISM is generally comparable to that in age-matched general population, with low (&lt;5%) risk of progression to advanced disease and low disease-related mortality.</a:t>
            </a:r>
            <a:endParaRPr/>
          </a:p>
        </p:txBody>
      </p:sp>
      <p:sp>
        <p:nvSpPr>
          <p:cNvPr id="65" name="Google Shape;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erna_solo testo">
  <p:cSld name="Interna_solo testo">
    <p:spTree>
      <p:nvGrpSpPr>
        <p:cNvPr id="1" name="Shape 11"/>
        <p:cNvGrpSpPr/>
        <p:nvPr/>
      </p:nvGrpSpPr>
      <p:grpSpPr>
        <a:xfrm>
          <a:off x="0" y="0"/>
          <a:ext cx="0" cy="0"/>
          <a:chOff x="0" y="0"/>
          <a:chExt cx="0" cy="0"/>
        </a:xfrm>
      </p:grpSpPr>
      <p:sp>
        <p:nvSpPr>
          <p:cNvPr id="12" name="Google Shape;12;p18"/>
          <p:cNvSpPr txBox="1">
            <a:spLocks noGrp="1"/>
          </p:cNvSpPr>
          <p:nvPr>
            <p:ph type="title"/>
          </p:nvPr>
        </p:nvSpPr>
        <p:spPr>
          <a:xfrm>
            <a:off x="692378" y="1510661"/>
            <a:ext cx="7886700" cy="430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200"/>
              <a:buFont typeface="Arial"/>
              <a:buNone/>
              <a:defRPr sz="165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13" name="Google Shape;13;p18"/>
          <p:cNvSpPr txBox="1">
            <a:spLocks noGrp="1"/>
          </p:cNvSpPr>
          <p:nvPr>
            <p:ph type="body" idx="1"/>
          </p:nvPr>
        </p:nvSpPr>
        <p:spPr>
          <a:xfrm>
            <a:off x="685974" y="2110223"/>
            <a:ext cx="7886841" cy="3996215"/>
          </a:xfrm>
          <a:prstGeom prst="rect">
            <a:avLst/>
          </a:prstGeom>
          <a:noFill/>
          <a:ln>
            <a:noFill/>
          </a:ln>
        </p:spPr>
        <p:txBody>
          <a:bodyPr spcFirstLastPara="1" wrap="square" lIns="91425" tIns="45700" rIns="91425" bIns="45700" anchor="t" anchorCtr="0">
            <a:noAutofit/>
          </a:bodyPr>
          <a:lstStyle>
            <a:lvl1pPr marL="171450" marR="0" lvl="0" indent="-85725" algn="l" rtl="0">
              <a:lnSpc>
                <a:spcPct val="90000"/>
              </a:lnSpc>
              <a:spcBef>
                <a:spcPts val="750"/>
              </a:spcBef>
              <a:spcAft>
                <a:spcPts val="0"/>
              </a:spcAft>
              <a:buClr>
                <a:schemeClr val="dk1"/>
              </a:buClr>
              <a:buSzPts val="1800"/>
              <a:buFont typeface="Courier New"/>
              <a:buNone/>
              <a:defRPr sz="1350" b="0" i="0" u="none" strike="noStrike" cap="none">
                <a:solidFill>
                  <a:schemeClr val="dk1"/>
                </a:solidFill>
                <a:latin typeface="Arial"/>
                <a:ea typeface="Arial"/>
                <a:cs typeface="Arial"/>
                <a:sym typeface="Arial"/>
              </a:defRPr>
            </a:lvl1pPr>
            <a:lvl2pPr marL="342900" marR="0" lvl="1" indent="-128588" algn="l" rtl="0">
              <a:lnSpc>
                <a:spcPct val="90000"/>
              </a:lnSpc>
              <a:spcBef>
                <a:spcPts val="375"/>
              </a:spcBef>
              <a:spcAft>
                <a:spcPts val="0"/>
              </a:spcAft>
              <a:buClr>
                <a:schemeClr val="dk1"/>
              </a:buClr>
              <a:buSzPts val="1800"/>
              <a:buFont typeface="Courier New"/>
              <a:buChar char="o"/>
              <a:defRPr sz="1350" b="0" i="0" u="none" strike="noStrike" cap="none">
                <a:solidFill>
                  <a:schemeClr val="dk1"/>
                </a:solidFill>
                <a:latin typeface="Arial"/>
                <a:ea typeface="Arial"/>
                <a:cs typeface="Arial"/>
                <a:sym typeface="Arial"/>
              </a:defRPr>
            </a:lvl2pPr>
            <a:lvl3pPr marL="514350" marR="0" lvl="2" indent="-128588" algn="l" rtl="0">
              <a:lnSpc>
                <a:spcPct val="90000"/>
              </a:lnSpc>
              <a:spcBef>
                <a:spcPts val="375"/>
              </a:spcBef>
              <a:spcAft>
                <a:spcPts val="0"/>
              </a:spcAft>
              <a:buClr>
                <a:schemeClr val="dk1"/>
              </a:buClr>
              <a:buSzPts val="1800"/>
              <a:buFont typeface="Courier New"/>
              <a:buChar char="o"/>
              <a:defRPr sz="1350" b="0" i="0" u="none" strike="noStrike" cap="none">
                <a:solidFill>
                  <a:schemeClr val="dk1"/>
                </a:solidFill>
                <a:latin typeface="Arial"/>
                <a:ea typeface="Arial"/>
                <a:cs typeface="Arial"/>
                <a:sym typeface="Arial"/>
              </a:defRPr>
            </a:lvl3pPr>
            <a:lvl4pPr marL="685800" marR="0" lvl="3" indent="-128588" algn="l" rtl="0">
              <a:lnSpc>
                <a:spcPct val="90000"/>
              </a:lnSpc>
              <a:spcBef>
                <a:spcPts val="375"/>
              </a:spcBef>
              <a:spcAft>
                <a:spcPts val="0"/>
              </a:spcAft>
              <a:buClr>
                <a:schemeClr val="dk1"/>
              </a:buClr>
              <a:buSzPts val="1800"/>
              <a:buFont typeface="Courier New"/>
              <a:buChar char="o"/>
              <a:defRPr sz="1350" b="0" i="0" u="none" strike="noStrike" cap="none">
                <a:solidFill>
                  <a:schemeClr val="dk1"/>
                </a:solidFill>
                <a:latin typeface="Arial"/>
                <a:ea typeface="Arial"/>
                <a:cs typeface="Arial"/>
                <a:sym typeface="Arial"/>
              </a:defRPr>
            </a:lvl4pPr>
            <a:lvl5pPr marL="857250" marR="0" lvl="4" indent="-128588" algn="l" rtl="0">
              <a:lnSpc>
                <a:spcPct val="90000"/>
              </a:lnSpc>
              <a:spcBef>
                <a:spcPts val="375"/>
              </a:spcBef>
              <a:spcAft>
                <a:spcPts val="0"/>
              </a:spcAft>
              <a:buClr>
                <a:schemeClr val="dk1"/>
              </a:buClr>
              <a:buSzPts val="1800"/>
              <a:buFont typeface="Courier New"/>
              <a:buChar char="o"/>
              <a:defRPr sz="1350" b="0" i="0" u="none" strike="noStrike" cap="none">
                <a:solidFill>
                  <a:schemeClr val="dk1"/>
                </a:solidFill>
                <a:latin typeface="Arial"/>
                <a:ea typeface="Arial"/>
                <a:cs typeface="Arial"/>
                <a:sym typeface="Arial"/>
              </a:defRPr>
            </a:lvl5pPr>
            <a:lvl6pPr marL="1028700" marR="0" lvl="5" indent="-12858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1200150" marR="0" lvl="6" indent="-12858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1371600" marR="0" lvl="7" indent="-12858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1543050" marR="0" lvl="8" indent="-12858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body" idx="2"/>
          </p:nvPr>
        </p:nvSpPr>
        <p:spPr>
          <a:xfrm>
            <a:off x="246581" y="6607576"/>
            <a:ext cx="7590251" cy="250425"/>
          </a:xfrm>
          <a:prstGeom prst="rect">
            <a:avLst/>
          </a:prstGeom>
          <a:noFill/>
          <a:ln>
            <a:noFill/>
          </a:ln>
        </p:spPr>
        <p:txBody>
          <a:bodyPr spcFirstLastPara="1" wrap="square" lIns="91425" tIns="45700" rIns="91425" bIns="45700" anchor="t" anchorCtr="0">
            <a:noAutofit/>
          </a:bodyPr>
          <a:lstStyle>
            <a:lvl1pPr marL="171450" marR="0" lvl="0" indent="-85725" algn="l" rtl="0">
              <a:lnSpc>
                <a:spcPct val="90000"/>
              </a:lnSpc>
              <a:spcBef>
                <a:spcPts val="750"/>
              </a:spcBef>
              <a:spcAft>
                <a:spcPts val="0"/>
              </a:spcAft>
              <a:buClr>
                <a:schemeClr val="lt2"/>
              </a:buClr>
              <a:buSzPts val="1100"/>
              <a:buFont typeface="Arial"/>
              <a:buNone/>
              <a:defRPr sz="825" b="0" i="0" u="none" strike="noStrike" cap="none">
                <a:solidFill>
                  <a:schemeClr val="lt2"/>
                </a:solidFill>
                <a:latin typeface="Arial"/>
                <a:ea typeface="Arial"/>
                <a:cs typeface="Arial"/>
                <a:sym typeface="Arial"/>
              </a:defRPr>
            </a:lvl1pPr>
            <a:lvl2pPr marL="342900" marR="0" lvl="1" indent="-109538" algn="l" rtl="0">
              <a:lnSpc>
                <a:spcPct val="90000"/>
              </a:lnSpc>
              <a:spcBef>
                <a:spcPts val="375"/>
              </a:spcBef>
              <a:spcAft>
                <a:spcPts val="0"/>
              </a:spcAft>
              <a:buClr>
                <a:schemeClr val="dk1"/>
              </a:buClr>
              <a:buSzPts val="1000"/>
              <a:buFont typeface="Arial"/>
              <a:buChar char="•"/>
              <a:defRPr sz="750" b="0" i="0" u="none" strike="noStrike" cap="none">
                <a:solidFill>
                  <a:schemeClr val="dk1"/>
                </a:solidFill>
                <a:latin typeface="Calibri"/>
                <a:ea typeface="Calibri"/>
                <a:cs typeface="Calibri"/>
                <a:sym typeface="Calibri"/>
              </a:defRPr>
            </a:lvl2pPr>
            <a:lvl3pPr marL="514350" marR="0" lvl="2" indent="-109538" algn="l" rtl="0">
              <a:lnSpc>
                <a:spcPct val="90000"/>
              </a:lnSpc>
              <a:spcBef>
                <a:spcPts val="375"/>
              </a:spcBef>
              <a:spcAft>
                <a:spcPts val="0"/>
              </a:spcAft>
              <a:buClr>
                <a:schemeClr val="dk1"/>
              </a:buClr>
              <a:buSzPts val="1000"/>
              <a:buFont typeface="Arial"/>
              <a:buChar char="•"/>
              <a:defRPr sz="750" b="0" i="0" u="none" strike="noStrike" cap="none">
                <a:solidFill>
                  <a:schemeClr val="dk1"/>
                </a:solidFill>
                <a:latin typeface="Calibri"/>
                <a:ea typeface="Calibri"/>
                <a:cs typeface="Calibri"/>
                <a:sym typeface="Calibri"/>
              </a:defRPr>
            </a:lvl3pPr>
            <a:lvl4pPr marL="685800" marR="0" lvl="3" indent="-109538" algn="l" rtl="0">
              <a:lnSpc>
                <a:spcPct val="90000"/>
              </a:lnSpc>
              <a:spcBef>
                <a:spcPts val="375"/>
              </a:spcBef>
              <a:spcAft>
                <a:spcPts val="0"/>
              </a:spcAft>
              <a:buClr>
                <a:schemeClr val="dk1"/>
              </a:buClr>
              <a:buSzPts val="1000"/>
              <a:buFont typeface="Arial"/>
              <a:buChar char="•"/>
              <a:defRPr sz="750" b="0" i="0" u="none" strike="noStrike" cap="none">
                <a:solidFill>
                  <a:schemeClr val="dk1"/>
                </a:solidFill>
                <a:latin typeface="Calibri"/>
                <a:ea typeface="Calibri"/>
                <a:cs typeface="Calibri"/>
                <a:sym typeface="Calibri"/>
              </a:defRPr>
            </a:lvl4pPr>
            <a:lvl5pPr marL="857250" marR="0" lvl="4" indent="-109538" algn="l" rtl="0">
              <a:lnSpc>
                <a:spcPct val="90000"/>
              </a:lnSpc>
              <a:spcBef>
                <a:spcPts val="375"/>
              </a:spcBef>
              <a:spcAft>
                <a:spcPts val="0"/>
              </a:spcAft>
              <a:buClr>
                <a:schemeClr val="dk1"/>
              </a:buClr>
              <a:buSzPts val="1000"/>
              <a:buFont typeface="Arial"/>
              <a:buChar char="•"/>
              <a:defRPr sz="750" b="0" i="0" u="none" strike="noStrike" cap="none">
                <a:solidFill>
                  <a:schemeClr val="dk1"/>
                </a:solidFill>
                <a:latin typeface="Calibri"/>
                <a:ea typeface="Calibri"/>
                <a:cs typeface="Calibri"/>
                <a:sym typeface="Calibri"/>
              </a:defRPr>
            </a:lvl5pPr>
            <a:lvl6pPr marL="1028700" marR="0" lvl="5" indent="-12858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1200150" marR="0" lvl="6" indent="-12858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1371600" marR="0" lvl="7" indent="-12858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1543050" marR="0" lvl="8" indent="-12858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p:nvPr/>
        </p:nvSpPr>
        <p:spPr>
          <a:xfrm>
            <a:off x="7799253" y="6598098"/>
            <a:ext cx="1019070" cy="196177"/>
          </a:xfrm>
          <a:prstGeom prst="rect">
            <a:avLst/>
          </a:prstGeom>
          <a:noFill/>
          <a:ln>
            <a:noFill/>
          </a:ln>
        </p:spPr>
        <p:txBody>
          <a:bodyPr spcFirstLastPara="1" wrap="square" lIns="68569" tIns="34275" rIns="68569" bIns="34275" anchor="t" anchorCtr="0">
            <a:sp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it-IT" sz="825" b="1"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chemeClr val="lt1"/>
                </a:buClr>
                <a:buSzPts val="1100"/>
                <a:buFont typeface="Arial"/>
                <a:buNone/>
              </a:pPr>
              <a:t>‹N›</a:t>
            </a:fld>
            <a:endParaRPr sz="825"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5428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0F10DB9-55D9-4713-A6CE-678366404FFA}" type="datetimeFigureOut">
              <a:rPr lang="it-IT" smtClean="0"/>
              <a:pPr/>
              <a:t>09/05/2025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BDF16D9-6167-4951-9A4E-DB9BC42EBB4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10DB9-55D9-4713-A6CE-678366404FFA}" type="datetimeFigureOut">
              <a:rPr lang="it-IT" smtClean="0"/>
              <a:pPr/>
              <a:t>09/05/2025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F16D9-6167-4951-9A4E-DB9BC42EBB4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tif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3179298" y="271550"/>
            <a:ext cx="6227762" cy="1975284"/>
          </a:xfrm>
          <a:prstGeom prst="rect">
            <a:avLst/>
          </a:prstGeom>
          <a:noFill/>
          <a:ln w="9525">
            <a:noFill/>
            <a:miter lim="800000"/>
            <a:headEnd/>
            <a:tailEnd/>
          </a:ln>
        </p:spPr>
        <p:txBody>
          <a:bodyPr lIns="102110" tIns="51054" rIns="102110" bIns="51054">
            <a:spAutoFit/>
          </a:bodyPr>
          <a:lstStyle/>
          <a:p>
            <a:pPr algn="ctr" defTabSz="1020763" eaLnBrk="1" hangingPunct="1">
              <a:lnSpc>
                <a:spcPct val="150000"/>
              </a:lnSpc>
            </a:pPr>
            <a:endParaRPr lang="it-IT" altLang="en-US" sz="2800" b="1" dirty="0">
              <a:solidFill>
                <a:srgbClr val="C00000"/>
              </a:solidFill>
              <a:latin typeface="Calibri" pitchFamily="34" charset="0"/>
              <a:ea typeface="ＭＳ Ｐゴシック" pitchFamily="34" charset="-128"/>
            </a:endParaRPr>
          </a:p>
          <a:p>
            <a:pPr algn="ctr" defTabSz="1020763">
              <a:lnSpc>
                <a:spcPct val="150000"/>
              </a:lnSpc>
            </a:pPr>
            <a:r>
              <a:rPr lang="it-IT" altLang="en-US" sz="2800" b="1" dirty="0">
                <a:solidFill>
                  <a:srgbClr val="C00000"/>
                </a:solidFill>
                <a:latin typeface="Calibri" pitchFamily="34" charset="0"/>
                <a:ea typeface="ＭＳ Ｐゴシック" pitchFamily="34" charset="-128"/>
              </a:rPr>
              <a:t>“Diagnosi e gestione </a:t>
            </a:r>
          </a:p>
          <a:p>
            <a:pPr algn="ctr" defTabSz="1020763">
              <a:lnSpc>
                <a:spcPct val="150000"/>
              </a:lnSpc>
            </a:pPr>
            <a:r>
              <a:rPr lang="it-IT" altLang="en-US" sz="2800" b="1" dirty="0">
                <a:solidFill>
                  <a:srgbClr val="C00000"/>
                </a:solidFill>
                <a:latin typeface="Calibri" pitchFamily="34" charset="0"/>
                <a:ea typeface="ＭＳ Ｐゴシック" pitchFamily="34" charset="-128"/>
              </a:rPr>
              <a:t>della mastocitosi sistemica”</a:t>
            </a:r>
          </a:p>
        </p:txBody>
      </p:sp>
      <p:sp>
        <p:nvSpPr>
          <p:cNvPr id="14342" name="CasellaDiTesto 2"/>
          <p:cNvSpPr txBox="1">
            <a:spLocks noChangeArrowheads="1"/>
          </p:cNvSpPr>
          <p:nvPr/>
        </p:nvSpPr>
        <p:spPr bwMode="auto">
          <a:xfrm>
            <a:off x="5218654" y="2492896"/>
            <a:ext cx="2149049" cy="2294888"/>
          </a:xfrm>
          <a:prstGeom prst="rect">
            <a:avLst/>
          </a:prstGeom>
          <a:noFill/>
          <a:ln>
            <a:noFill/>
          </a:ln>
        </p:spPr>
        <p:txBody>
          <a:bodyPr wrap="none" lIns="78136" tIns="39067" rIns="78136" bIns="39067">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it-IT" altLang="en-US" b="1" i="1" dirty="0">
                <a:solidFill>
                  <a:schemeClr val="tx2">
                    <a:lumMod val="75000"/>
                  </a:schemeClr>
                </a:solidFill>
                <a:latin typeface="Calibri" pitchFamily="34" charset="0"/>
              </a:rPr>
              <a:t>Francesca Crupi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altLang="en-US" sz="1200" b="1" i="1" u="none" strike="noStrike" kern="1200" cap="none" spc="0" normalizeH="0" baseline="0" noProof="0" dirty="0">
              <a:ln>
                <a:noFill/>
              </a:ln>
              <a:solidFill>
                <a:srgbClr val="1F497D">
                  <a:lumMod val="75000"/>
                </a:srgbClr>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en-US" sz="1800" b="1" i="1" u="none" strike="noStrike" kern="1200" cap="none" spc="0" normalizeH="0" baseline="0" noProof="0" dirty="0">
                <a:ln>
                  <a:noFill/>
                </a:ln>
                <a:solidFill>
                  <a:srgbClr val="1F497D">
                    <a:lumMod val="75000"/>
                  </a:srgbClr>
                </a:solidFill>
                <a:effectLst/>
                <a:uLnTx/>
                <a:uFillTx/>
                <a:latin typeface="Calibri" pitchFamily="34" charset="0"/>
                <a:ea typeface="+mn-ea"/>
                <a:cs typeface="+mn-cs"/>
              </a:rPr>
              <a:t>CRIMM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en-US" sz="1800" b="1" i="1" u="none" strike="noStrike" kern="1200" cap="none" spc="0" normalizeH="0" baseline="0" noProof="0" dirty="0">
                <a:ln>
                  <a:noFill/>
                </a:ln>
                <a:solidFill>
                  <a:srgbClr val="1F497D">
                    <a:lumMod val="75000"/>
                  </a:srgbClr>
                </a:solidFill>
                <a:effectLst/>
                <a:uLnTx/>
                <a:uFillTx/>
                <a:latin typeface="Calibri" pitchFamily="34" charset="0"/>
                <a:ea typeface="+mn-ea"/>
                <a:cs typeface="+mn-cs"/>
              </a:rPr>
              <a:t>AOU Careggi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altLang="en-US" sz="1800" b="1" i="1" u="none" strike="noStrike" kern="1200" cap="none" spc="0" normalizeH="0" baseline="0" noProof="0" dirty="0">
                <a:ln>
                  <a:noFill/>
                </a:ln>
                <a:solidFill>
                  <a:srgbClr val="1F497D">
                    <a:lumMod val="75000"/>
                  </a:srgbClr>
                </a:solidFill>
                <a:effectLst/>
                <a:uLnTx/>
                <a:uFillTx/>
                <a:latin typeface="Calibri" pitchFamily="34" charset="0"/>
                <a:ea typeface="+mn-ea"/>
                <a:cs typeface="+mn-cs"/>
              </a:rPr>
              <a:t>Firenze</a:t>
            </a:r>
          </a:p>
          <a:p>
            <a:pPr algn="ctr" eaLnBrk="1" hangingPunct="1">
              <a:defRPr/>
            </a:pPr>
            <a:endParaRPr lang="it-IT" altLang="en-US" sz="2700" b="1" i="1" dirty="0">
              <a:solidFill>
                <a:schemeClr val="tx2">
                  <a:lumMod val="75000"/>
                </a:schemeClr>
              </a:solidFill>
              <a:latin typeface="Calibri" pitchFamily="34" charset="0"/>
            </a:endParaRPr>
          </a:p>
          <a:p>
            <a:pPr algn="ctr" eaLnBrk="1" hangingPunct="1">
              <a:defRPr/>
            </a:pPr>
            <a:endParaRPr lang="it-IT" altLang="en-US" sz="2700" b="1" i="1" dirty="0">
              <a:solidFill>
                <a:schemeClr val="tx2">
                  <a:lumMod val="75000"/>
                </a:schemeClr>
              </a:solidFill>
              <a:latin typeface="Calibri" pitchFamily="34" charset="0"/>
            </a:endParaRPr>
          </a:p>
        </p:txBody>
      </p:sp>
      <p:sp>
        <p:nvSpPr>
          <p:cNvPr id="14" name="Text Box 5"/>
          <p:cNvSpPr txBox="1">
            <a:spLocks noChangeArrowheads="1"/>
          </p:cNvSpPr>
          <p:nvPr/>
        </p:nvSpPr>
        <p:spPr bwMode="auto">
          <a:xfrm>
            <a:off x="539552" y="876739"/>
            <a:ext cx="3456384" cy="1877437"/>
          </a:xfrm>
          <a:prstGeom prst="rect">
            <a:avLst/>
          </a:prstGeom>
          <a:noFill/>
          <a:ln w="9525">
            <a:noFill/>
            <a:miter lim="800000"/>
            <a:headEnd/>
            <a:tailEnd/>
          </a:ln>
        </p:spPr>
        <p:txBody>
          <a:bodyPr wrap="square" lIns="102110" tIns="51054" rIns="102110" bIns="51054">
            <a:spAutoFit/>
          </a:bodyPr>
          <a:lstStyle/>
          <a:p>
            <a:pPr algn="ctr" defTabSz="872344">
              <a:lnSpc>
                <a:spcPts val="2393"/>
              </a:lnSpc>
            </a:pPr>
            <a:r>
              <a:rPr lang="en-US" altLang="it-IT" sz="1700" b="1" dirty="0" err="1">
                <a:solidFill>
                  <a:srgbClr val="003366"/>
                </a:solidFill>
                <a:latin typeface="Cambria" pitchFamily="18" charset="0"/>
                <a:cs typeface="Arial" charset="0"/>
              </a:rPr>
              <a:t>Undicesima</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Giornata</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Fiorentina</a:t>
            </a:r>
            <a:endParaRPr lang="en-US" altLang="it-IT" sz="1700" b="1" dirty="0">
              <a:solidFill>
                <a:srgbClr val="003366"/>
              </a:solidFill>
              <a:latin typeface="Cambria" pitchFamily="18" charset="0"/>
              <a:cs typeface="Arial" charset="0"/>
            </a:endParaRPr>
          </a:p>
          <a:p>
            <a:pPr algn="ctr" defTabSz="872344">
              <a:lnSpc>
                <a:spcPts val="2393"/>
              </a:lnSpc>
            </a:pP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dedicata</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ai</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pazienti</a:t>
            </a:r>
            <a:r>
              <a:rPr lang="en-US" altLang="it-IT" sz="1700" b="1" dirty="0">
                <a:solidFill>
                  <a:srgbClr val="003366"/>
                </a:solidFill>
                <a:latin typeface="Cambria" pitchFamily="18" charset="0"/>
                <a:cs typeface="Arial" charset="0"/>
              </a:rPr>
              <a:t> con </a:t>
            </a:r>
          </a:p>
          <a:p>
            <a:pPr algn="ctr" defTabSz="872344">
              <a:lnSpc>
                <a:spcPts val="2393"/>
              </a:lnSpc>
            </a:pPr>
            <a:r>
              <a:rPr lang="en-US" altLang="it-IT" sz="1700" b="1" dirty="0" err="1">
                <a:solidFill>
                  <a:srgbClr val="003366"/>
                </a:solidFill>
                <a:latin typeface="Cambria" pitchFamily="18" charset="0"/>
                <a:cs typeface="Arial" charset="0"/>
              </a:rPr>
              <a:t>malattie</a:t>
            </a:r>
            <a:r>
              <a:rPr lang="en-US" altLang="it-IT" sz="1700" b="1" dirty="0">
                <a:solidFill>
                  <a:srgbClr val="003366"/>
                </a:solidFill>
                <a:latin typeface="Cambria" pitchFamily="18" charset="0"/>
                <a:cs typeface="Arial" charset="0"/>
              </a:rPr>
              <a:t> </a:t>
            </a:r>
            <a:r>
              <a:rPr lang="en-US" altLang="it-IT" sz="1700" b="1" dirty="0" err="1">
                <a:solidFill>
                  <a:srgbClr val="003366"/>
                </a:solidFill>
                <a:latin typeface="Cambria" pitchFamily="18" charset="0"/>
                <a:cs typeface="Arial" charset="0"/>
              </a:rPr>
              <a:t>mieloproliferative</a:t>
            </a:r>
            <a:r>
              <a:rPr lang="en-US" altLang="it-IT" sz="1700" b="1" dirty="0">
                <a:solidFill>
                  <a:srgbClr val="003366"/>
                </a:solidFill>
                <a:latin typeface="Cambria" pitchFamily="18" charset="0"/>
                <a:cs typeface="Arial" charset="0"/>
              </a:rPr>
              <a:t> </a:t>
            </a:r>
          </a:p>
          <a:p>
            <a:pPr algn="ctr" defTabSz="872344">
              <a:lnSpc>
                <a:spcPts val="2393"/>
              </a:lnSpc>
            </a:pPr>
            <a:r>
              <a:rPr lang="en-US" altLang="it-IT" sz="1700" b="1" dirty="0" err="1">
                <a:solidFill>
                  <a:srgbClr val="003366"/>
                </a:solidFill>
                <a:latin typeface="Cambria" pitchFamily="18" charset="0"/>
                <a:cs typeface="Arial" charset="0"/>
              </a:rPr>
              <a:t>croniche</a:t>
            </a:r>
            <a:endParaRPr lang="en-US" altLang="it-IT" sz="1700" b="1" dirty="0">
              <a:solidFill>
                <a:srgbClr val="003366"/>
              </a:solidFill>
              <a:latin typeface="Cambria" pitchFamily="18" charset="0"/>
              <a:cs typeface="Arial" charset="0"/>
            </a:endParaRPr>
          </a:p>
          <a:p>
            <a:pPr algn="ctr" defTabSz="872344">
              <a:lnSpc>
                <a:spcPct val="90000"/>
              </a:lnSpc>
            </a:pPr>
            <a:endParaRPr lang="it-IT" altLang="it-IT" sz="1700" b="1" dirty="0">
              <a:solidFill>
                <a:srgbClr val="003366"/>
              </a:solidFill>
              <a:latin typeface="Cambria" pitchFamily="18" charset="0"/>
              <a:cs typeface="Arial" charset="0"/>
            </a:endParaRPr>
          </a:p>
          <a:p>
            <a:pPr algn="ctr" defTabSz="872344">
              <a:lnSpc>
                <a:spcPts val="2393"/>
              </a:lnSpc>
            </a:pPr>
            <a:r>
              <a:rPr lang="en-US" altLang="it-IT" sz="1700" b="1" dirty="0" err="1">
                <a:solidFill>
                  <a:srgbClr val="003366"/>
                </a:solidFill>
                <a:latin typeface="Cambria" pitchFamily="18" charset="0"/>
                <a:cs typeface="Arial" charset="0"/>
              </a:rPr>
              <a:t>Sabato</a:t>
            </a:r>
            <a:r>
              <a:rPr lang="en-US" altLang="it-IT" sz="1700" b="1" dirty="0">
                <a:solidFill>
                  <a:srgbClr val="003366"/>
                </a:solidFill>
                <a:latin typeface="Cambria" pitchFamily="18" charset="0"/>
                <a:cs typeface="Arial" charset="0"/>
              </a:rPr>
              <a:t> 17 </a:t>
            </a:r>
            <a:r>
              <a:rPr lang="en-US" altLang="it-IT" sz="1700" b="1" dirty="0" err="1">
                <a:solidFill>
                  <a:srgbClr val="003366"/>
                </a:solidFill>
                <a:latin typeface="Cambria" pitchFamily="18" charset="0"/>
                <a:cs typeface="Arial" charset="0"/>
              </a:rPr>
              <a:t>maggio</a:t>
            </a:r>
            <a:r>
              <a:rPr lang="en-US" altLang="it-IT" sz="1700" b="1" dirty="0">
                <a:solidFill>
                  <a:srgbClr val="003366"/>
                </a:solidFill>
                <a:latin typeface="Cambria" pitchFamily="18" charset="0"/>
                <a:cs typeface="Arial" charset="0"/>
              </a:rPr>
              <a:t> 2025</a:t>
            </a:r>
          </a:p>
        </p:txBody>
      </p:sp>
      <p:pic>
        <p:nvPicPr>
          <p:cNvPr id="8" name="Immagine 7"/>
          <p:cNvPicPr>
            <a:picLocks noChangeAspect="1"/>
          </p:cNvPicPr>
          <p:nvPr/>
        </p:nvPicPr>
        <p:blipFill>
          <a:blip r:embed="rId3"/>
          <a:stretch>
            <a:fillRect/>
          </a:stretch>
        </p:blipFill>
        <p:spPr>
          <a:xfrm>
            <a:off x="755576" y="4044416"/>
            <a:ext cx="7776864" cy="25420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0171C3C-E88A-A7F8-F55D-99F11DB31285}"/>
              </a:ext>
            </a:extLst>
          </p:cNvPr>
          <p:cNvPicPr>
            <a:picLocks noChangeAspect="1"/>
          </p:cNvPicPr>
          <p:nvPr/>
        </p:nvPicPr>
        <p:blipFill>
          <a:blip r:embed="rId2"/>
          <a:stretch>
            <a:fillRect/>
          </a:stretch>
        </p:blipFill>
        <p:spPr>
          <a:xfrm>
            <a:off x="0" y="1285875"/>
            <a:ext cx="9144000" cy="4286250"/>
          </a:xfrm>
          <a:prstGeom prst="rect">
            <a:avLst/>
          </a:prstGeom>
        </p:spPr>
      </p:pic>
    </p:spTree>
    <p:extLst>
      <p:ext uri="{BB962C8B-B14F-4D97-AF65-F5344CB8AC3E}">
        <p14:creationId xmlns:p14="http://schemas.microsoft.com/office/powerpoint/2010/main" val="376821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87C2061-54A7-2461-484D-9979E389BFD7}"/>
              </a:ext>
            </a:extLst>
          </p:cNvPr>
          <p:cNvPicPr>
            <a:picLocks noChangeAspect="1"/>
          </p:cNvPicPr>
          <p:nvPr/>
        </p:nvPicPr>
        <p:blipFill>
          <a:blip r:embed="rId2"/>
          <a:stretch>
            <a:fillRect/>
          </a:stretch>
        </p:blipFill>
        <p:spPr>
          <a:xfrm>
            <a:off x="97218" y="1484784"/>
            <a:ext cx="8949563" cy="4440115"/>
          </a:xfrm>
          <a:prstGeom prst="rect">
            <a:avLst/>
          </a:prstGeom>
        </p:spPr>
      </p:pic>
      <p:pic>
        <p:nvPicPr>
          <p:cNvPr id="6" name="Immagine 5">
            <a:extLst>
              <a:ext uri="{FF2B5EF4-FFF2-40B4-BE49-F238E27FC236}">
                <a16:creationId xmlns:a16="http://schemas.microsoft.com/office/drawing/2014/main" id="{04EDF185-FEF6-6647-23C0-B288FAE03E4D}"/>
              </a:ext>
            </a:extLst>
          </p:cNvPr>
          <p:cNvPicPr>
            <a:picLocks noChangeAspect="1"/>
          </p:cNvPicPr>
          <p:nvPr/>
        </p:nvPicPr>
        <p:blipFill>
          <a:blip r:embed="rId3"/>
          <a:stretch>
            <a:fillRect/>
          </a:stretch>
        </p:blipFill>
        <p:spPr>
          <a:xfrm>
            <a:off x="6588224" y="116632"/>
            <a:ext cx="2521028" cy="2764999"/>
          </a:xfrm>
          <a:prstGeom prst="rect">
            <a:avLst/>
          </a:prstGeom>
        </p:spPr>
      </p:pic>
    </p:spTree>
    <p:extLst>
      <p:ext uri="{BB962C8B-B14F-4D97-AF65-F5344CB8AC3E}">
        <p14:creationId xmlns:p14="http://schemas.microsoft.com/office/powerpoint/2010/main" val="214282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182B188-B525-8ECA-535B-B5044620813F}"/>
              </a:ext>
            </a:extLst>
          </p:cNvPr>
          <p:cNvPicPr>
            <a:picLocks noChangeAspect="1"/>
          </p:cNvPicPr>
          <p:nvPr/>
        </p:nvPicPr>
        <p:blipFill>
          <a:blip r:embed="rId2"/>
          <a:stretch>
            <a:fillRect/>
          </a:stretch>
        </p:blipFill>
        <p:spPr>
          <a:xfrm>
            <a:off x="251520" y="1772816"/>
            <a:ext cx="8353425" cy="4572000"/>
          </a:xfrm>
          <a:prstGeom prst="rect">
            <a:avLst/>
          </a:prstGeom>
        </p:spPr>
      </p:pic>
      <p:sp>
        <p:nvSpPr>
          <p:cNvPr id="4" name="CasellaDiTesto 3">
            <a:extLst>
              <a:ext uri="{FF2B5EF4-FFF2-40B4-BE49-F238E27FC236}">
                <a16:creationId xmlns:a16="http://schemas.microsoft.com/office/drawing/2014/main" id="{482F0B1E-B64F-E3D3-77B1-5389FA7035A0}"/>
              </a:ext>
            </a:extLst>
          </p:cNvPr>
          <p:cNvSpPr txBox="1"/>
          <p:nvPr/>
        </p:nvSpPr>
        <p:spPr>
          <a:xfrm>
            <a:off x="611560" y="1052736"/>
            <a:ext cx="5472608" cy="461665"/>
          </a:xfrm>
          <a:prstGeom prst="rect">
            <a:avLst/>
          </a:prstGeom>
          <a:noFill/>
        </p:spPr>
        <p:txBody>
          <a:bodyPr wrap="square" rtlCol="0">
            <a:spAutoFit/>
          </a:bodyPr>
          <a:lstStyle/>
          <a:p>
            <a:r>
              <a:rPr lang="it-IT" sz="2400" b="1" dirty="0">
                <a:solidFill>
                  <a:srgbClr val="C00000"/>
                </a:solidFill>
              </a:rPr>
              <a:t>Trattamento dell’osteoporosi/</a:t>
            </a:r>
            <a:r>
              <a:rPr lang="it-IT" sz="2400" b="1" dirty="0" err="1">
                <a:solidFill>
                  <a:srgbClr val="C00000"/>
                </a:solidFill>
              </a:rPr>
              <a:t>osteopenia</a:t>
            </a:r>
            <a:endParaRPr lang="it-IT" sz="2400" b="1" dirty="0">
              <a:solidFill>
                <a:srgbClr val="C00000"/>
              </a:solidFill>
            </a:endParaRPr>
          </a:p>
        </p:txBody>
      </p:sp>
      <p:pic>
        <p:nvPicPr>
          <p:cNvPr id="5" name="Immagine 4">
            <a:extLst>
              <a:ext uri="{FF2B5EF4-FFF2-40B4-BE49-F238E27FC236}">
                <a16:creationId xmlns:a16="http://schemas.microsoft.com/office/drawing/2014/main" id="{0F1C8C80-69D4-9ED1-2C90-1B35A874A757}"/>
              </a:ext>
            </a:extLst>
          </p:cNvPr>
          <p:cNvPicPr>
            <a:picLocks noChangeAspect="1"/>
          </p:cNvPicPr>
          <p:nvPr/>
        </p:nvPicPr>
        <p:blipFill>
          <a:blip r:embed="rId3"/>
          <a:stretch>
            <a:fillRect/>
          </a:stretch>
        </p:blipFill>
        <p:spPr>
          <a:xfrm>
            <a:off x="5951113" y="112689"/>
            <a:ext cx="3192887" cy="2308199"/>
          </a:xfrm>
          <a:prstGeom prst="rect">
            <a:avLst/>
          </a:prstGeom>
        </p:spPr>
      </p:pic>
    </p:spTree>
    <p:extLst>
      <p:ext uri="{BB962C8B-B14F-4D97-AF65-F5344CB8AC3E}">
        <p14:creationId xmlns:p14="http://schemas.microsoft.com/office/powerpoint/2010/main" val="406668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B731288-D7AC-7483-C294-80F792475BCC}"/>
              </a:ext>
            </a:extLst>
          </p:cNvPr>
          <p:cNvSpPr txBox="1"/>
          <p:nvPr/>
        </p:nvSpPr>
        <p:spPr>
          <a:xfrm>
            <a:off x="2411760" y="1700808"/>
            <a:ext cx="4572000" cy="3600986"/>
          </a:xfrm>
          <a:prstGeom prst="rect">
            <a:avLst/>
          </a:prstGeom>
          <a:noFill/>
        </p:spPr>
        <p:txBody>
          <a:bodyPr wrap="square">
            <a:spAutoFit/>
          </a:bodyPr>
          <a:lstStyle/>
          <a:p>
            <a:pPr algn="ctr" rtl="0">
              <a:spcBef>
                <a:spcPts val="360"/>
              </a:spcBef>
              <a:buNone/>
            </a:pPr>
            <a:br>
              <a:rPr lang="it-IT" b="0" dirty="0">
                <a:effectLst/>
              </a:rPr>
            </a:br>
            <a:br>
              <a:rPr lang="it-IT" b="0" dirty="0">
                <a:effectLst/>
              </a:rPr>
            </a:br>
            <a:r>
              <a:rPr lang="it-IT" sz="4800" b="1" i="0" u="none" strike="noStrike" dirty="0">
                <a:solidFill>
                  <a:srgbClr val="C00000"/>
                </a:solidFill>
                <a:effectLst/>
                <a:latin typeface="Calibri" panose="020F0502020204030204" pitchFamily="34" charset="0"/>
              </a:rPr>
              <a:t>GRAZIE PER L’ATTENZIONE!</a:t>
            </a:r>
            <a:endParaRPr lang="it-IT" sz="4800" b="0" dirty="0">
              <a:effectLst/>
            </a:endParaRPr>
          </a:p>
          <a:p>
            <a:pPr>
              <a:buNone/>
            </a:pPr>
            <a:br>
              <a:rPr lang="it-IT" sz="4800" dirty="0"/>
            </a:br>
            <a:endParaRPr lang="it-IT" sz="4800" dirty="0"/>
          </a:p>
        </p:txBody>
      </p:sp>
    </p:spTree>
    <p:extLst>
      <p:ext uri="{BB962C8B-B14F-4D97-AF65-F5344CB8AC3E}">
        <p14:creationId xmlns:p14="http://schemas.microsoft.com/office/powerpoint/2010/main" val="104286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42" name="Google Shape;42;p2"/>
          <p:cNvSpPr txBox="1"/>
          <p:nvPr/>
        </p:nvSpPr>
        <p:spPr>
          <a:xfrm>
            <a:off x="1118401" y="476672"/>
            <a:ext cx="6719207" cy="465498"/>
          </a:xfrm>
          <a:prstGeom prst="rect">
            <a:avLst/>
          </a:prstGeom>
          <a:noFill/>
          <a:ln>
            <a:noFill/>
          </a:ln>
        </p:spPr>
        <p:txBody>
          <a:bodyPr spcFirstLastPara="1" wrap="square" lIns="34284" tIns="17138" rIns="34284" bIns="17138" anchor="t" anchorCtr="0">
            <a:spAutoFit/>
          </a:bodyPr>
          <a:lstStyle/>
          <a:p>
            <a:pPr algn="ctr">
              <a:buClr>
                <a:srgbClr val="000000"/>
              </a:buClr>
              <a:buSzPts val="3000"/>
            </a:pPr>
            <a:r>
              <a:rPr lang="it-IT" sz="2800" b="1" dirty="0">
                <a:solidFill>
                  <a:srgbClr val="C00000"/>
                </a:solidFill>
                <a:latin typeface="Arial"/>
                <a:ea typeface="Arial"/>
                <a:cs typeface="Arial"/>
                <a:sym typeface="Arial"/>
              </a:rPr>
              <a:t>2022: Le nuove classificazioni</a:t>
            </a:r>
            <a:endParaRPr sz="2800" b="1" dirty="0">
              <a:solidFill>
                <a:srgbClr val="C00000"/>
              </a:solidFill>
              <a:latin typeface="Arial"/>
              <a:ea typeface="Arial"/>
              <a:cs typeface="Arial"/>
              <a:sym typeface="Arial"/>
            </a:endParaRPr>
          </a:p>
        </p:txBody>
      </p:sp>
      <p:pic>
        <p:nvPicPr>
          <p:cNvPr id="43" name="Google Shape;43;p2"/>
          <p:cNvPicPr preferRelativeResize="0"/>
          <p:nvPr/>
        </p:nvPicPr>
        <p:blipFill rotWithShape="1">
          <a:blip r:embed="rId3">
            <a:alphaModFix/>
          </a:blip>
          <a:srcRect/>
          <a:stretch/>
        </p:blipFill>
        <p:spPr>
          <a:xfrm>
            <a:off x="1763688" y="1561889"/>
            <a:ext cx="5428635" cy="46474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94411" y="1726521"/>
            <a:ext cx="6388005" cy="859804"/>
          </a:xfrm>
        </p:spPr>
        <p:txBody>
          <a:bodyPr rtlCol="0">
            <a:normAutofit/>
          </a:bodyPr>
          <a:lstStyle/>
          <a:p>
            <a:pPr marL="0" indent="0">
              <a:lnSpc>
                <a:spcPct val="115000"/>
              </a:lnSpc>
              <a:buNone/>
              <a:defRPr/>
            </a:pPr>
            <a:r>
              <a:rPr lang="it-IT" sz="1350" b="1" u="sng" dirty="0"/>
              <a:t>CRITERIO MAGGIORE</a:t>
            </a:r>
          </a:p>
          <a:p>
            <a:pPr marL="0" indent="0">
              <a:lnSpc>
                <a:spcPct val="115000"/>
              </a:lnSpc>
              <a:buNone/>
              <a:defRPr/>
            </a:pPr>
            <a:r>
              <a:rPr lang="it-IT" sz="1200" dirty="0">
                <a:solidFill>
                  <a:srgbClr val="002060"/>
                </a:solidFill>
              </a:rPr>
              <a:t>Infiltrati </a:t>
            </a:r>
            <a:r>
              <a:rPr lang="it-IT" sz="1200" dirty="0" err="1">
                <a:solidFill>
                  <a:srgbClr val="002060"/>
                </a:solidFill>
              </a:rPr>
              <a:t>mastocitari</a:t>
            </a:r>
            <a:r>
              <a:rPr lang="it-IT" sz="1200" dirty="0">
                <a:solidFill>
                  <a:srgbClr val="002060"/>
                </a:solidFill>
              </a:rPr>
              <a:t> nel midollo osseo e/o di altri organi</a:t>
            </a:r>
          </a:p>
        </p:txBody>
      </p:sp>
      <p:sp>
        <p:nvSpPr>
          <p:cNvPr id="43011" name="TextBox 1"/>
          <p:cNvSpPr txBox="1">
            <a:spLocks noChangeArrowheads="1"/>
          </p:cNvSpPr>
          <p:nvPr/>
        </p:nvSpPr>
        <p:spPr bwMode="auto">
          <a:xfrm>
            <a:off x="910527" y="255372"/>
            <a:ext cx="778777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it-IT" sz="2400" b="1" dirty="0">
                <a:solidFill>
                  <a:srgbClr val="C00000"/>
                </a:solidFill>
                <a:latin typeface="+mn-lt"/>
              </a:rPr>
              <a:t>CRITERI PER LA DIAGNOSI SECONDO LE CLASSIFICAZIONI WHO/ICC</a:t>
            </a:r>
          </a:p>
        </p:txBody>
      </p:sp>
      <p:sp>
        <p:nvSpPr>
          <p:cNvPr id="5" name="Rectangle 3"/>
          <p:cNvSpPr txBox="1">
            <a:spLocks noChangeArrowheads="1"/>
          </p:cNvSpPr>
          <p:nvPr/>
        </p:nvSpPr>
        <p:spPr>
          <a:xfrm>
            <a:off x="4002285" y="1657710"/>
            <a:ext cx="4572000" cy="4202521"/>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lnSpc>
                <a:spcPct val="115000"/>
              </a:lnSpc>
              <a:buNone/>
              <a:defRPr/>
            </a:pPr>
            <a:r>
              <a:rPr lang="it-IT" sz="1350" b="1" u="sng" dirty="0"/>
              <a:t>CRITERI MINORI</a:t>
            </a:r>
          </a:p>
          <a:p>
            <a:pPr marL="742950" lvl="1" indent="-400050">
              <a:lnSpc>
                <a:spcPct val="115000"/>
              </a:lnSpc>
              <a:buFontTx/>
              <a:buAutoNum type="arabicPeriod"/>
              <a:defRPr/>
            </a:pPr>
            <a:r>
              <a:rPr lang="it-IT" sz="1200" dirty="0">
                <a:solidFill>
                  <a:srgbClr val="002060"/>
                </a:solidFill>
              </a:rPr>
              <a:t>Presenza di mastociti di aspetto atipico nel midollo osseo</a:t>
            </a: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r>
              <a:rPr lang="it-IT" sz="1200" dirty="0">
                <a:solidFill>
                  <a:srgbClr val="002060"/>
                </a:solidFill>
              </a:rPr>
              <a:t>Positività della mutazione del gene KIT nel midollo osseo</a:t>
            </a: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r>
              <a:rPr lang="it-IT" sz="1200" dirty="0">
                <a:solidFill>
                  <a:srgbClr val="002060"/>
                </a:solidFill>
              </a:rPr>
              <a:t>Espressione anomala di proteine sui mastociti</a:t>
            </a: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endParaRPr lang="it-IT" sz="1200" dirty="0">
              <a:solidFill>
                <a:srgbClr val="002060"/>
              </a:solidFill>
            </a:endParaRPr>
          </a:p>
          <a:p>
            <a:pPr marL="742950" lvl="1" indent="-400050">
              <a:lnSpc>
                <a:spcPct val="115000"/>
              </a:lnSpc>
              <a:buFontTx/>
              <a:buAutoNum type="arabicPeriod"/>
              <a:defRPr/>
            </a:pPr>
            <a:r>
              <a:rPr lang="it-IT" sz="1200" dirty="0">
                <a:solidFill>
                  <a:srgbClr val="002060"/>
                </a:solidFill>
              </a:rPr>
              <a:t>Livelli elevati di </a:t>
            </a:r>
            <a:r>
              <a:rPr lang="it-IT" sz="1200" dirty="0" err="1">
                <a:solidFill>
                  <a:srgbClr val="002060"/>
                </a:solidFill>
              </a:rPr>
              <a:t>triptasi</a:t>
            </a:r>
            <a:r>
              <a:rPr lang="it-IT" sz="1200" dirty="0">
                <a:solidFill>
                  <a:srgbClr val="002060"/>
                </a:solidFill>
              </a:rPr>
              <a:t> (&gt; 20 </a:t>
            </a:r>
            <a:r>
              <a:rPr lang="it-IT" sz="1200" dirty="0" err="1">
                <a:solidFill>
                  <a:srgbClr val="002060"/>
                </a:solidFill>
              </a:rPr>
              <a:t>ng</a:t>
            </a:r>
            <a:r>
              <a:rPr lang="it-IT" sz="1200" dirty="0">
                <a:solidFill>
                  <a:srgbClr val="002060"/>
                </a:solidFill>
              </a:rPr>
              <a:t>/ml) </a:t>
            </a:r>
          </a:p>
          <a:p>
            <a:pPr marL="342900" lvl="1" indent="0">
              <a:lnSpc>
                <a:spcPct val="115000"/>
              </a:lnSpc>
              <a:buNone/>
              <a:defRPr/>
            </a:pPr>
            <a:endParaRPr lang="it-IT" sz="1200" b="1" dirty="0">
              <a:solidFill>
                <a:srgbClr val="002060"/>
              </a:solidFill>
            </a:endParaRPr>
          </a:p>
        </p:txBody>
      </p:sp>
      <p:sp>
        <p:nvSpPr>
          <p:cNvPr id="8" name="Rettangolo 7">
            <a:extLst>
              <a:ext uri="{FF2B5EF4-FFF2-40B4-BE49-F238E27FC236}">
                <a16:creationId xmlns:a16="http://schemas.microsoft.com/office/drawing/2014/main" id="{559065A9-666B-2E44-88C1-F6F951F9766E}"/>
              </a:ext>
            </a:extLst>
          </p:cNvPr>
          <p:cNvSpPr/>
          <p:nvPr/>
        </p:nvSpPr>
        <p:spPr>
          <a:xfrm>
            <a:off x="291267" y="1148788"/>
            <a:ext cx="8550733" cy="307777"/>
          </a:xfrm>
          <a:prstGeom prst="rect">
            <a:avLst/>
          </a:prstGeom>
        </p:spPr>
        <p:txBody>
          <a:bodyPr wrap="square">
            <a:spAutoFit/>
          </a:bodyPr>
          <a:lstStyle/>
          <a:p>
            <a:pPr marL="214313" indent="-214313">
              <a:buFont typeface="Wingdings" charset="2"/>
              <a:buChar char="Ø"/>
              <a:defRPr/>
            </a:pPr>
            <a:r>
              <a:rPr lang="en-US" sz="1400" dirty="0">
                <a:ea typeface="ＭＳ Ｐゴシック" panose="020B0600070205080204" pitchFamily="34" charset="-128"/>
              </a:rPr>
              <a:t>La </a:t>
            </a:r>
            <a:r>
              <a:rPr lang="en-US" sz="1400" b="1" dirty="0" err="1">
                <a:ea typeface="ＭＳ Ｐゴシック" panose="020B0600070205080204" pitchFamily="34" charset="-128"/>
              </a:rPr>
              <a:t>biopsia</a:t>
            </a:r>
            <a:r>
              <a:rPr lang="en-US" sz="1400" b="1" dirty="0">
                <a:ea typeface="ＭＳ Ｐゴシック" panose="020B0600070205080204" pitchFamily="34" charset="-128"/>
              </a:rPr>
              <a:t> </a:t>
            </a:r>
            <a:r>
              <a:rPr lang="en-US" sz="1400" b="1" dirty="0" err="1">
                <a:ea typeface="ＭＳ Ｐゴシック" panose="020B0600070205080204" pitchFamily="34" charset="-128"/>
              </a:rPr>
              <a:t>osteo-midollare</a:t>
            </a:r>
            <a:r>
              <a:rPr lang="en-US" sz="1400" b="1" dirty="0">
                <a:ea typeface="ＭＳ Ｐゴシック" panose="020B0600070205080204" pitchFamily="34" charset="-128"/>
              </a:rPr>
              <a:t> </a:t>
            </a:r>
            <a:r>
              <a:rPr lang="en-US" sz="1400" dirty="0">
                <a:ea typeface="ＭＳ Ｐゴシック" panose="020B0600070205080204" pitchFamily="34" charset="-128"/>
              </a:rPr>
              <a:t>e lo studio del </a:t>
            </a:r>
            <a:r>
              <a:rPr lang="en-US" sz="1400" b="1" dirty="0" err="1">
                <a:ea typeface="ＭＳ Ｐゴシック" panose="020B0600070205080204" pitchFamily="34" charset="-128"/>
              </a:rPr>
              <a:t>midollo</a:t>
            </a:r>
            <a:r>
              <a:rPr lang="en-US" sz="1400" b="1" dirty="0">
                <a:ea typeface="ＭＳ Ｐゴシック" panose="020B0600070205080204" pitchFamily="34" charset="-128"/>
              </a:rPr>
              <a:t> </a:t>
            </a:r>
            <a:r>
              <a:rPr lang="en-US" sz="1400" b="1" dirty="0" err="1">
                <a:ea typeface="ＭＳ Ｐゴシック" panose="020B0600070205080204" pitchFamily="34" charset="-128"/>
              </a:rPr>
              <a:t>osseo</a:t>
            </a:r>
            <a:r>
              <a:rPr lang="en-US" sz="1400" b="1" dirty="0">
                <a:ea typeface="ＭＳ Ｐゴシック" panose="020B0600070205080204" pitchFamily="34" charset="-128"/>
              </a:rPr>
              <a:t> </a:t>
            </a:r>
            <a:r>
              <a:rPr lang="en-US" sz="1400" dirty="0" err="1">
                <a:ea typeface="ＭＳ Ｐゴシック" panose="020B0600070205080204" pitchFamily="34" charset="-128"/>
              </a:rPr>
              <a:t>sono</a:t>
            </a:r>
            <a:r>
              <a:rPr lang="en-US" sz="1400" dirty="0">
                <a:ea typeface="ＭＳ Ｐゴシック" panose="020B0600070205080204" pitchFamily="34" charset="-128"/>
              </a:rPr>
              <a:t> </a:t>
            </a:r>
            <a:r>
              <a:rPr lang="en-US" sz="1400" b="1" dirty="0" err="1">
                <a:ea typeface="ＭＳ Ｐゴシック" panose="020B0600070205080204" pitchFamily="34" charset="-128"/>
              </a:rPr>
              <a:t>necessari</a:t>
            </a:r>
            <a:r>
              <a:rPr lang="en-US" sz="1400" dirty="0">
                <a:ea typeface="ＭＳ Ｐゴシック" panose="020B0600070205080204" pitchFamily="34" charset="-128"/>
              </a:rPr>
              <a:t> per la </a:t>
            </a:r>
            <a:r>
              <a:rPr lang="en-US" sz="1400" dirty="0" err="1">
                <a:ea typeface="ＭＳ Ｐゴシック" panose="020B0600070205080204" pitchFamily="34" charset="-128"/>
              </a:rPr>
              <a:t>diagnosi</a:t>
            </a:r>
            <a:r>
              <a:rPr lang="en-US" sz="1400" dirty="0">
                <a:ea typeface="ＭＳ Ｐゴシック" panose="020B0600070205080204" pitchFamily="34" charset="-128"/>
              </a:rPr>
              <a:t> di </a:t>
            </a:r>
            <a:r>
              <a:rPr lang="en-US" sz="1400" dirty="0" err="1">
                <a:ea typeface="ＭＳ Ｐゴシック" panose="020B0600070205080204" pitchFamily="34" charset="-128"/>
              </a:rPr>
              <a:t>mastocitosi</a:t>
            </a:r>
            <a:r>
              <a:rPr lang="en-US" sz="1400" dirty="0">
                <a:ea typeface="ＭＳ Ｐゴシック" panose="020B0600070205080204" pitchFamily="34" charset="-128"/>
              </a:rPr>
              <a:t> </a:t>
            </a:r>
            <a:r>
              <a:rPr lang="en-US" sz="1400" dirty="0" err="1">
                <a:ea typeface="ＭＳ Ｐゴシック" panose="020B0600070205080204" pitchFamily="34" charset="-128"/>
              </a:rPr>
              <a:t>sistemica</a:t>
            </a:r>
            <a:endParaRPr lang="en-US" sz="1400" dirty="0">
              <a:ea typeface="ＭＳ Ｐゴシック" panose="020B0600070205080204" pitchFamily="34" charset="-128"/>
            </a:endParaRPr>
          </a:p>
        </p:txBody>
      </p:sp>
      <p:pic>
        <p:nvPicPr>
          <p:cNvPr id="9" name="Picture 0" descr="triptasi">
            <a:extLst>
              <a:ext uri="{FF2B5EF4-FFF2-40B4-BE49-F238E27FC236}">
                <a16:creationId xmlns:a16="http://schemas.microsoft.com/office/drawing/2014/main" id="{4216F8BE-1E6E-B642-9A92-6D8626CCCE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59"/>
          <a:stretch>
            <a:fillRect/>
          </a:stretch>
        </p:blipFill>
        <p:spPr bwMode="auto">
          <a:xfrm>
            <a:off x="569715" y="2460503"/>
            <a:ext cx="2341893" cy="175992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CasellaDiTesto 2">
            <a:extLst>
              <a:ext uri="{FF2B5EF4-FFF2-40B4-BE49-F238E27FC236}">
                <a16:creationId xmlns:a16="http://schemas.microsoft.com/office/drawing/2014/main" id="{86EC115B-1180-EB4B-B408-536C6943EF3E}"/>
              </a:ext>
            </a:extLst>
          </p:cNvPr>
          <p:cNvSpPr txBox="1"/>
          <p:nvPr/>
        </p:nvSpPr>
        <p:spPr>
          <a:xfrm>
            <a:off x="-8464" y="4830975"/>
            <a:ext cx="4053667" cy="1029256"/>
          </a:xfrm>
          <a:prstGeom prst="rect">
            <a:avLst/>
          </a:prstGeom>
          <a:noFill/>
        </p:spPr>
        <p:txBody>
          <a:bodyPr wrap="square" rtlCol="0">
            <a:spAutoFit/>
          </a:bodyPr>
          <a:lstStyle/>
          <a:p>
            <a:pPr lvl="1" algn="ctr">
              <a:lnSpc>
                <a:spcPct val="115000"/>
              </a:lnSpc>
              <a:defRPr/>
            </a:pPr>
            <a:r>
              <a:rPr lang="it-IT" b="1" dirty="0">
                <a:solidFill>
                  <a:srgbClr val="002060"/>
                </a:solidFill>
              </a:rPr>
              <a:t>La diagnosi può essere posta in presenza di: criterio maggiore +/- 1 minore oppure 3 criteri minori</a:t>
            </a:r>
            <a:endParaRPr lang="it-IT" dirty="0">
              <a:solidFill>
                <a:srgbClr val="002060"/>
              </a:solidFill>
            </a:endParaRPr>
          </a:p>
        </p:txBody>
      </p:sp>
      <p:pic>
        <p:nvPicPr>
          <p:cNvPr id="10" name="Picture 9">
            <a:extLst>
              <a:ext uri="{FF2B5EF4-FFF2-40B4-BE49-F238E27FC236}">
                <a16:creationId xmlns:a16="http://schemas.microsoft.com/office/drawing/2014/main" id="{306254D0-2F42-6441-8C04-46AA9A4FA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4253" y="4591402"/>
            <a:ext cx="957076" cy="77155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Immagine 5" descr="Immagine che contiene interni&#10;&#10;Descrizione generata automaticamente">
            <a:extLst>
              <a:ext uri="{FF2B5EF4-FFF2-40B4-BE49-F238E27FC236}">
                <a16:creationId xmlns:a16="http://schemas.microsoft.com/office/drawing/2014/main" id="{36C39B00-4A94-E543-9AC0-85AB5A1A20E8}"/>
              </a:ext>
            </a:extLst>
          </p:cNvPr>
          <p:cNvPicPr>
            <a:picLocks noChangeAspect="1"/>
          </p:cNvPicPr>
          <p:nvPr/>
        </p:nvPicPr>
        <p:blipFill>
          <a:blip r:embed="rId4"/>
          <a:stretch>
            <a:fillRect/>
          </a:stretch>
        </p:blipFill>
        <p:spPr>
          <a:xfrm>
            <a:off x="7274166" y="2199586"/>
            <a:ext cx="1120127" cy="730679"/>
          </a:xfrm>
          <a:prstGeom prst="rect">
            <a:avLst/>
          </a:prstGeom>
          <a:ln>
            <a:solidFill>
              <a:schemeClr val="tx1"/>
            </a:solidFill>
          </a:ln>
        </p:spPr>
      </p:pic>
      <p:sp>
        <p:nvSpPr>
          <p:cNvPr id="14" name="Line 3">
            <a:extLst>
              <a:ext uri="{FF2B5EF4-FFF2-40B4-BE49-F238E27FC236}">
                <a16:creationId xmlns:a16="http://schemas.microsoft.com/office/drawing/2014/main" id="{DB6556C9-5F1B-4C4B-9611-03EF76FEC9E8}"/>
              </a:ext>
            </a:extLst>
          </p:cNvPr>
          <p:cNvSpPr>
            <a:spLocks noChangeShapeType="1"/>
          </p:cNvSpPr>
          <p:nvPr/>
        </p:nvSpPr>
        <p:spPr bwMode="auto">
          <a:xfrm>
            <a:off x="5574364" y="3947090"/>
            <a:ext cx="3267637"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sz="1350">
              <a:latin typeface="Arial" charset="0"/>
              <a:ea typeface="ＭＳ Ｐゴシック" charset="-128"/>
            </a:endParaRPr>
          </a:p>
        </p:txBody>
      </p:sp>
      <p:sp>
        <p:nvSpPr>
          <p:cNvPr id="15" name="Oval 4">
            <a:extLst>
              <a:ext uri="{FF2B5EF4-FFF2-40B4-BE49-F238E27FC236}">
                <a16:creationId xmlns:a16="http://schemas.microsoft.com/office/drawing/2014/main" id="{D1C1C931-371E-CA40-99FE-3906483A22C6}"/>
              </a:ext>
            </a:extLst>
          </p:cNvPr>
          <p:cNvSpPr>
            <a:spLocks noChangeArrowheads="1"/>
          </p:cNvSpPr>
          <p:nvPr/>
        </p:nvSpPr>
        <p:spPr bwMode="auto">
          <a:xfrm>
            <a:off x="5651755" y="3758971"/>
            <a:ext cx="130680" cy="207151"/>
          </a:xfrm>
          <a:prstGeom prst="ellipse">
            <a:avLst/>
          </a:prstGeom>
          <a:gradFill rotWithShape="1">
            <a:gsLst>
              <a:gs pos="0">
                <a:srgbClr val="0099FF"/>
              </a:gs>
              <a:gs pos="50000">
                <a:srgbClr val="FFFFCC"/>
              </a:gs>
              <a:gs pos="100000">
                <a:srgbClr val="0099FF"/>
              </a:gs>
            </a:gsLst>
            <a:lin ang="5400000" scaled="1"/>
          </a:gra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de-DE" altLang="x-none" sz="1350">
              <a:solidFill>
                <a:srgbClr val="FFFFFF"/>
              </a:solidFill>
              <a:latin typeface="Arial" charset="0"/>
            </a:endParaRPr>
          </a:p>
        </p:txBody>
      </p:sp>
      <p:sp>
        <p:nvSpPr>
          <p:cNvPr id="16" name="Oval 5">
            <a:extLst>
              <a:ext uri="{FF2B5EF4-FFF2-40B4-BE49-F238E27FC236}">
                <a16:creationId xmlns:a16="http://schemas.microsoft.com/office/drawing/2014/main" id="{151EA3C8-F0C0-B544-BCD3-DCB79867FEB1}"/>
              </a:ext>
            </a:extLst>
          </p:cNvPr>
          <p:cNvSpPr>
            <a:spLocks noChangeArrowheads="1"/>
          </p:cNvSpPr>
          <p:nvPr/>
        </p:nvSpPr>
        <p:spPr bwMode="auto">
          <a:xfrm>
            <a:off x="6045431" y="3758971"/>
            <a:ext cx="130680" cy="207151"/>
          </a:xfrm>
          <a:prstGeom prst="ellipse">
            <a:avLst/>
          </a:prstGeom>
          <a:gradFill rotWithShape="1">
            <a:gsLst>
              <a:gs pos="0">
                <a:srgbClr val="0099FF"/>
              </a:gs>
              <a:gs pos="50000">
                <a:srgbClr val="FFFFCC"/>
              </a:gs>
              <a:gs pos="100000">
                <a:srgbClr val="0099FF"/>
              </a:gs>
            </a:gsLst>
            <a:lin ang="5400000" scaled="1"/>
          </a:gra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de-DE" altLang="x-none" sz="1350">
              <a:solidFill>
                <a:srgbClr val="FFFFFF"/>
              </a:solidFill>
              <a:latin typeface="Arial" charset="0"/>
            </a:endParaRPr>
          </a:p>
        </p:txBody>
      </p:sp>
      <p:sp>
        <p:nvSpPr>
          <p:cNvPr id="17" name="Oval 6">
            <a:extLst>
              <a:ext uri="{FF2B5EF4-FFF2-40B4-BE49-F238E27FC236}">
                <a16:creationId xmlns:a16="http://schemas.microsoft.com/office/drawing/2014/main" id="{BB087080-E4B5-FD4D-B370-A8243478E8B7}"/>
              </a:ext>
            </a:extLst>
          </p:cNvPr>
          <p:cNvSpPr>
            <a:spLocks noChangeArrowheads="1"/>
          </p:cNvSpPr>
          <p:nvPr/>
        </p:nvSpPr>
        <p:spPr bwMode="auto">
          <a:xfrm>
            <a:off x="5841467" y="3758971"/>
            <a:ext cx="130680" cy="207151"/>
          </a:xfrm>
          <a:prstGeom prst="ellipse">
            <a:avLst/>
          </a:prstGeom>
          <a:gradFill rotWithShape="1">
            <a:gsLst>
              <a:gs pos="0">
                <a:srgbClr val="0099FF"/>
              </a:gs>
              <a:gs pos="50000">
                <a:srgbClr val="FFFFCC"/>
              </a:gs>
              <a:gs pos="100000">
                <a:srgbClr val="0099FF"/>
              </a:gs>
            </a:gsLst>
            <a:lin ang="5400000" scaled="1"/>
          </a:gra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de-DE" altLang="x-none" sz="1350">
              <a:solidFill>
                <a:srgbClr val="FFFFFF"/>
              </a:solidFill>
              <a:latin typeface="Arial" charset="0"/>
            </a:endParaRPr>
          </a:p>
        </p:txBody>
      </p:sp>
      <p:sp>
        <p:nvSpPr>
          <p:cNvPr id="18" name="Oval 7">
            <a:extLst>
              <a:ext uri="{FF2B5EF4-FFF2-40B4-BE49-F238E27FC236}">
                <a16:creationId xmlns:a16="http://schemas.microsoft.com/office/drawing/2014/main" id="{873B5507-33D1-3440-B1EF-EAF66662993C}"/>
              </a:ext>
            </a:extLst>
          </p:cNvPr>
          <p:cNvSpPr>
            <a:spLocks noChangeArrowheads="1"/>
          </p:cNvSpPr>
          <p:nvPr/>
        </p:nvSpPr>
        <p:spPr bwMode="auto">
          <a:xfrm>
            <a:off x="6237020" y="3758971"/>
            <a:ext cx="130680" cy="207151"/>
          </a:xfrm>
          <a:prstGeom prst="ellipse">
            <a:avLst/>
          </a:prstGeom>
          <a:gradFill rotWithShape="1">
            <a:gsLst>
              <a:gs pos="0">
                <a:srgbClr val="0099FF"/>
              </a:gs>
              <a:gs pos="50000">
                <a:srgbClr val="FFFFCC"/>
              </a:gs>
              <a:gs pos="100000">
                <a:srgbClr val="0099FF"/>
              </a:gs>
            </a:gsLst>
            <a:lin ang="5400000" scaled="1"/>
          </a:gra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de-DE" altLang="x-none" sz="1350">
              <a:solidFill>
                <a:srgbClr val="FFFFFF"/>
              </a:solidFill>
              <a:latin typeface="Arial" charset="0"/>
            </a:endParaRPr>
          </a:p>
        </p:txBody>
      </p:sp>
      <p:sp>
        <p:nvSpPr>
          <p:cNvPr id="19" name="Oval 8">
            <a:extLst>
              <a:ext uri="{FF2B5EF4-FFF2-40B4-BE49-F238E27FC236}">
                <a16:creationId xmlns:a16="http://schemas.microsoft.com/office/drawing/2014/main" id="{80BF47DC-72AD-7748-9A39-83982975BF22}"/>
              </a:ext>
            </a:extLst>
          </p:cNvPr>
          <p:cNvSpPr>
            <a:spLocks noChangeArrowheads="1"/>
          </p:cNvSpPr>
          <p:nvPr/>
        </p:nvSpPr>
        <p:spPr bwMode="auto">
          <a:xfrm>
            <a:off x="6437640" y="3758971"/>
            <a:ext cx="130680" cy="207151"/>
          </a:xfrm>
          <a:prstGeom prst="ellipse">
            <a:avLst/>
          </a:prstGeom>
          <a:gradFill rotWithShape="1">
            <a:gsLst>
              <a:gs pos="0">
                <a:srgbClr val="0099FF"/>
              </a:gs>
              <a:gs pos="50000">
                <a:srgbClr val="FFFFCC"/>
              </a:gs>
              <a:gs pos="100000">
                <a:srgbClr val="0099FF"/>
              </a:gs>
            </a:gsLst>
            <a:lin ang="5400000" scaled="1"/>
          </a:gra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de-DE" altLang="x-none" sz="1350">
              <a:solidFill>
                <a:srgbClr val="FFFFFF"/>
              </a:solidFill>
              <a:latin typeface="Arial" charset="0"/>
            </a:endParaRPr>
          </a:p>
        </p:txBody>
      </p:sp>
      <p:sp>
        <p:nvSpPr>
          <p:cNvPr id="20" name="Rectangle 9">
            <a:extLst>
              <a:ext uri="{FF2B5EF4-FFF2-40B4-BE49-F238E27FC236}">
                <a16:creationId xmlns:a16="http://schemas.microsoft.com/office/drawing/2014/main" id="{F8DF3024-2193-C540-A927-6C4AB7340277}"/>
              </a:ext>
            </a:extLst>
          </p:cNvPr>
          <p:cNvSpPr>
            <a:spLocks noChangeArrowheads="1"/>
          </p:cNvSpPr>
          <p:nvPr/>
        </p:nvSpPr>
        <p:spPr bwMode="auto">
          <a:xfrm>
            <a:off x="6668641" y="3758971"/>
            <a:ext cx="90323" cy="207151"/>
          </a:xfrm>
          <a:prstGeom prst="rect">
            <a:avLst/>
          </a:prstGeom>
          <a:gradFill rotWithShape="1">
            <a:gsLst>
              <a:gs pos="0">
                <a:srgbClr val="66FF33"/>
              </a:gs>
              <a:gs pos="50000">
                <a:srgbClr val="FFFFCC"/>
              </a:gs>
              <a:gs pos="100000">
                <a:srgbClr val="66FF33"/>
              </a:gs>
            </a:gsLst>
            <a:lin ang="5400000" scaled="1"/>
          </a:gra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endParaRPr lang="de-DE" altLang="x-none" sz="1350">
              <a:solidFill>
                <a:srgbClr val="FFFFFF"/>
              </a:solidFill>
              <a:latin typeface="Arial" charset="0"/>
            </a:endParaRPr>
          </a:p>
        </p:txBody>
      </p:sp>
      <p:sp>
        <p:nvSpPr>
          <p:cNvPr id="21" name="Text Box 10">
            <a:extLst>
              <a:ext uri="{FF2B5EF4-FFF2-40B4-BE49-F238E27FC236}">
                <a16:creationId xmlns:a16="http://schemas.microsoft.com/office/drawing/2014/main" id="{7086C3CF-E7E0-D84D-AA86-30BD8ED00329}"/>
              </a:ext>
            </a:extLst>
          </p:cNvPr>
          <p:cNvSpPr txBox="1">
            <a:spLocks noChangeArrowheads="1"/>
          </p:cNvSpPr>
          <p:nvPr/>
        </p:nvSpPr>
        <p:spPr bwMode="auto">
          <a:xfrm>
            <a:off x="6027941" y="3268433"/>
            <a:ext cx="1003801"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de-DE" sz="1050" b="1" dirty="0">
                <a:solidFill>
                  <a:srgbClr val="FFFFFF"/>
                </a:solidFill>
                <a:latin typeface="Times New Roman" pitchFamily="18" charset="0"/>
                <a:cs typeface="Arial" pitchFamily="34" charset="0"/>
              </a:rPr>
              <a:t>Extrazelluläre</a:t>
            </a:r>
          </a:p>
          <a:p>
            <a:pPr algn="ctr">
              <a:defRPr/>
            </a:pPr>
            <a:r>
              <a:rPr lang="de-DE" sz="1050" b="1" dirty="0">
                <a:solidFill>
                  <a:srgbClr val="FFFFFF"/>
                </a:solidFill>
                <a:latin typeface="Times New Roman" pitchFamily="18" charset="0"/>
                <a:cs typeface="Arial" pitchFamily="34" charset="0"/>
              </a:rPr>
              <a:t>Domänen</a:t>
            </a:r>
          </a:p>
        </p:txBody>
      </p:sp>
      <p:sp>
        <p:nvSpPr>
          <p:cNvPr id="22" name="Text Box 13">
            <a:extLst>
              <a:ext uri="{FF2B5EF4-FFF2-40B4-BE49-F238E27FC236}">
                <a16:creationId xmlns:a16="http://schemas.microsoft.com/office/drawing/2014/main" id="{8947E094-3D89-5E47-81CF-B0BE84D25E3F}"/>
              </a:ext>
            </a:extLst>
          </p:cNvPr>
          <p:cNvSpPr txBox="1">
            <a:spLocks noChangeArrowheads="1"/>
          </p:cNvSpPr>
          <p:nvPr/>
        </p:nvSpPr>
        <p:spPr bwMode="auto">
          <a:xfrm>
            <a:off x="7479078" y="3355270"/>
            <a:ext cx="1143286"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p>
            <a:pPr algn="ctr">
              <a:defRPr/>
            </a:pPr>
            <a:r>
              <a:rPr lang="de-DE" sz="750" dirty="0">
                <a:solidFill>
                  <a:srgbClr val="000000"/>
                </a:solidFill>
                <a:ea typeface="ＭＳ Ｐゴシック" charset="0"/>
                <a:cs typeface="Arial" charset="0"/>
              </a:rPr>
              <a:t>Juxta-membrane</a:t>
            </a:r>
          </a:p>
          <a:p>
            <a:pPr algn="ctr">
              <a:defRPr/>
            </a:pPr>
            <a:r>
              <a:rPr lang="de-DE" sz="750" dirty="0" err="1">
                <a:solidFill>
                  <a:srgbClr val="000000"/>
                </a:solidFill>
                <a:ea typeface="ＭＳ Ｐゴシック" charset="0"/>
                <a:cs typeface="Arial" charset="0"/>
              </a:rPr>
              <a:t>domain</a:t>
            </a:r>
            <a:endParaRPr lang="de-DE" sz="750" dirty="0">
              <a:solidFill>
                <a:srgbClr val="000000"/>
              </a:solidFill>
              <a:ea typeface="ＭＳ Ｐゴシック" charset="0"/>
              <a:cs typeface="Arial" charset="0"/>
            </a:endParaRPr>
          </a:p>
        </p:txBody>
      </p:sp>
      <p:sp>
        <p:nvSpPr>
          <p:cNvPr id="23" name="Rectangle 14">
            <a:extLst>
              <a:ext uri="{FF2B5EF4-FFF2-40B4-BE49-F238E27FC236}">
                <a16:creationId xmlns:a16="http://schemas.microsoft.com/office/drawing/2014/main" id="{F2A7357A-0772-FB41-87A8-EE4E28944F34}"/>
              </a:ext>
            </a:extLst>
          </p:cNvPr>
          <p:cNvSpPr>
            <a:spLocks noChangeArrowheads="1"/>
          </p:cNvSpPr>
          <p:nvPr/>
        </p:nvSpPr>
        <p:spPr bwMode="auto">
          <a:xfrm>
            <a:off x="6814864" y="3739921"/>
            <a:ext cx="374103" cy="227409"/>
          </a:xfrm>
          <a:prstGeom prst="rect">
            <a:avLst/>
          </a:prstGeom>
          <a:gradFill rotWithShape="1">
            <a:gsLst>
              <a:gs pos="0">
                <a:srgbClr val="FFFF00"/>
              </a:gs>
              <a:gs pos="50000">
                <a:srgbClr val="FFFFCC"/>
              </a:gs>
              <a:gs pos="100000">
                <a:srgbClr val="FFFF00"/>
              </a:gs>
            </a:gsLst>
            <a:lin ang="5400000" scaled="1"/>
          </a:gra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defRPr/>
            </a:pPr>
            <a:endParaRPr lang="de-DE" altLang="x-none" sz="1500" b="1">
              <a:solidFill>
                <a:srgbClr val="000000"/>
              </a:solidFill>
              <a:latin typeface="Times New Roman" charset="0"/>
            </a:endParaRPr>
          </a:p>
        </p:txBody>
      </p:sp>
      <p:sp>
        <p:nvSpPr>
          <p:cNvPr id="24" name="Rectangle 15">
            <a:extLst>
              <a:ext uri="{FF2B5EF4-FFF2-40B4-BE49-F238E27FC236}">
                <a16:creationId xmlns:a16="http://schemas.microsoft.com/office/drawing/2014/main" id="{55526990-9092-9942-84A0-732DB610FED5}"/>
              </a:ext>
            </a:extLst>
          </p:cNvPr>
          <p:cNvSpPr>
            <a:spLocks noChangeArrowheads="1"/>
          </p:cNvSpPr>
          <p:nvPr/>
        </p:nvSpPr>
        <p:spPr bwMode="auto">
          <a:xfrm>
            <a:off x="7274166" y="3739921"/>
            <a:ext cx="768064" cy="227409"/>
          </a:xfrm>
          <a:prstGeom prst="rect">
            <a:avLst/>
          </a:prstGeom>
          <a:gradFill rotWithShape="1">
            <a:gsLst>
              <a:gs pos="0">
                <a:schemeClr val="accent2"/>
              </a:gs>
              <a:gs pos="50000">
                <a:srgbClr val="FFFFCC"/>
              </a:gs>
              <a:gs pos="100000">
                <a:schemeClr val="accent2"/>
              </a:gs>
            </a:gsLst>
            <a:lin ang="5400000" scaled="1"/>
          </a:gra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eaLnBrk="1" hangingPunct="1">
              <a:defRPr/>
            </a:pPr>
            <a:r>
              <a:rPr lang="de-DE" sz="750" dirty="0" err="1">
                <a:solidFill>
                  <a:srgbClr val="000000"/>
                </a:solidFill>
                <a:ea typeface="ＭＳ Ｐゴシック" charset="0"/>
                <a:cs typeface="Arial" charset="0"/>
              </a:rPr>
              <a:t>Kinase</a:t>
            </a:r>
            <a:endParaRPr lang="de-DE" sz="750" dirty="0">
              <a:solidFill>
                <a:srgbClr val="000000"/>
              </a:solidFill>
              <a:ea typeface="ＭＳ Ｐゴシック" charset="0"/>
              <a:cs typeface="Arial" charset="0"/>
            </a:endParaRPr>
          </a:p>
        </p:txBody>
      </p:sp>
      <p:sp>
        <p:nvSpPr>
          <p:cNvPr id="25" name="Rectangle 16">
            <a:extLst>
              <a:ext uri="{FF2B5EF4-FFF2-40B4-BE49-F238E27FC236}">
                <a16:creationId xmlns:a16="http://schemas.microsoft.com/office/drawing/2014/main" id="{FACB0767-92E3-FD42-A1E6-C7AA90ED58E5}"/>
              </a:ext>
            </a:extLst>
          </p:cNvPr>
          <p:cNvSpPr>
            <a:spLocks noChangeArrowheads="1"/>
          </p:cNvSpPr>
          <p:nvPr/>
        </p:nvSpPr>
        <p:spPr bwMode="auto">
          <a:xfrm>
            <a:off x="8122015" y="3732947"/>
            <a:ext cx="768065" cy="227409"/>
          </a:xfrm>
          <a:prstGeom prst="rect">
            <a:avLst/>
          </a:prstGeom>
          <a:gradFill rotWithShape="1">
            <a:gsLst>
              <a:gs pos="0">
                <a:schemeClr val="accent2"/>
              </a:gs>
              <a:gs pos="50000">
                <a:srgbClr val="FFFFCC"/>
              </a:gs>
              <a:gs pos="100000">
                <a:schemeClr val="accent2"/>
              </a:gs>
            </a:gsLst>
            <a:lin ang="5400000" scaled="1"/>
          </a:gra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eaLnBrk="1" hangingPunct="1">
              <a:defRPr/>
            </a:pPr>
            <a:r>
              <a:rPr lang="de-DE" sz="750" dirty="0" err="1">
                <a:solidFill>
                  <a:srgbClr val="000000"/>
                </a:solidFill>
                <a:ea typeface="ＭＳ Ｐゴシック" charset="0"/>
                <a:cs typeface="Arial" charset="0"/>
              </a:rPr>
              <a:t>Kinase</a:t>
            </a:r>
            <a:endParaRPr lang="de-DE" sz="750" dirty="0">
              <a:solidFill>
                <a:srgbClr val="000000"/>
              </a:solidFill>
              <a:ea typeface="ＭＳ Ｐゴシック" charset="0"/>
              <a:cs typeface="Arial" charset="0"/>
            </a:endParaRPr>
          </a:p>
        </p:txBody>
      </p:sp>
      <p:sp>
        <p:nvSpPr>
          <p:cNvPr id="12" name="Freccia giù 11">
            <a:extLst>
              <a:ext uri="{FF2B5EF4-FFF2-40B4-BE49-F238E27FC236}">
                <a16:creationId xmlns:a16="http://schemas.microsoft.com/office/drawing/2014/main" id="{90ED915F-4A12-0B44-990C-534CC1C0073D}"/>
              </a:ext>
            </a:extLst>
          </p:cNvPr>
          <p:cNvSpPr/>
          <p:nvPr/>
        </p:nvSpPr>
        <p:spPr>
          <a:xfrm>
            <a:off x="8509145" y="3429000"/>
            <a:ext cx="151871" cy="2141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 name="Ovale 1">
            <a:extLst>
              <a:ext uri="{FF2B5EF4-FFF2-40B4-BE49-F238E27FC236}">
                <a16:creationId xmlns:a16="http://schemas.microsoft.com/office/drawing/2014/main" id="{90AA7EB5-98A2-5E9E-5AEE-A17DE24CE0F5}"/>
              </a:ext>
            </a:extLst>
          </p:cNvPr>
          <p:cNvSpPr/>
          <p:nvPr/>
        </p:nvSpPr>
        <p:spPr>
          <a:xfrm>
            <a:off x="259252" y="4390852"/>
            <a:ext cx="4002285" cy="194421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a:extLst>
              <a:ext uri="{FF2B5EF4-FFF2-40B4-BE49-F238E27FC236}">
                <a16:creationId xmlns:a16="http://schemas.microsoft.com/office/drawing/2014/main" id="{935497ED-527B-8A3A-3440-6648C81396B9}"/>
              </a:ext>
            </a:extLst>
          </p:cNvPr>
          <p:cNvSpPr/>
          <p:nvPr/>
        </p:nvSpPr>
        <p:spPr>
          <a:xfrm>
            <a:off x="4034186" y="5133402"/>
            <a:ext cx="3729459" cy="10292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2971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CB02-4C29-DCC8-3F0D-F13E61EE7603}"/>
              </a:ext>
            </a:extLst>
          </p:cNvPr>
          <p:cNvSpPr>
            <a:spLocks noGrp="1"/>
          </p:cNvSpPr>
          <p:nvPr>
            <p:ph type="title"/>
          </p:nvPr>
        </p:nvSpPr>
        <p:spPr>
          <a:xfrm>
            <a:off x="457200" y="836712"/>
            <a:ext cx="8229600" cy="1143000"/>
          </a:xfrm>
        </p:spPr>
        <p:txBody>
          <a:bodyPr>
            <a:normAutofit fontScale="90000"/>
          </a:bodyPr>
          <a:lstStyle/>
          <a:p>
            <a:r>
              <a:rPr lang="it-IT" sz="2700" dirty="0">
                <a:solidFill>
                  <a:srgbClr val="002060"/>
                </a:solidFill>
                <a:latin typeface="+mn-lt"/>
              </a:rPr>
              <a:t>Livelli elevati di </a:t>
            </a:r>
            <a:r>
              <a:rPr lang="it-IT" sz="2700" dirty="0" err="1">
                <a:solidFill>
                  <a:srgbClr val="002060"/>
                </a:solidFill>
                <a:latin typeface="+mn-lt"/>
              </a:rPr>
              <a:t>triptasi</a:t>
            </a:r>
            <a:r>
              <a:rPr lang="it-IT" sz="2700" dirty="0">
                <a:solidFill>
                  <a:srgbClr val="002060"/>
                </a:solidFill>
                <a:latin typeface="+mn-lt"/>
              </a:rPr>
              <a:t> (&gt; 20 ng/ml) </a:t>
            </a:r>
            <a:br>
              <a:rPr lang="it-IT" sz="4400" dirty="0">
                <a:solidFill>
                  <a:srgbClr val="002060"/>
                </a:solidFill>
              </a:rPr>
            </a:br>
            <a:endParaRPr lang="it-IT" dirty="0"/>
          </a:p>
        </p:txBody>
      </p:sp>
      <p:sp>
        <p:nvSpPr>
          <p:cNvPr id="4" name="Ovale 3">
            <a:extLst>
              <a:ext uri="{FF2B5EF4-FFF2-40B4-BE49-F238E27FC236}">
                <a16:creationId xmlns:a16="http://schemas.microsoft.com/office/drawing/2014/main" id="{C5E8D94C-4AFA-33D6-2B4B-1829FDD72DE1}"/>
              </a:ext>
            </a:extLst>
          </p:cNvPr>
          <p:cNvSpPr/>
          <p:nvPr/>
        </p:nvSpPr>
        <p:spPr>
          <a:xfrm>
            <a:off x="1835696" y="548680"/>
            <a:ext cx="5400600" cy="1143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E859453F-8103-7FFA-94A0-E606B6BD5D8A}"/>
              </a:ext>
            </a:extLst>
          </p:cNvPr>
          <p:cNvSpPr txBox="1"/>
          <p:nvPr/>
        </p:nvSpPr>
        <p:spPr>
          <a:xfrm>
            <a:off x="3203848" y="1875585"/>
            <a:ext cx="4572000" cy="392159"/>
          </a:xfrm>
          <a:prstGeom prst="rect">
            <a:avLst/>
          </a:prstGeom>
          <a:noFill/>
        </p:spPr>
        <p:txBody>
          <a:bodyPr wrap="square">
            <a:spAutoFit/>
          </a:bodyPr>
          <a:lstStyle/>
          <a:p>
            <a:pPr marL="342900" lvl="1" indent="0">
              <a:lnSpc>
                <a:spcPct val="115000"/>
              </a:lnSpc>
              <a:buNone/>
              <a:defRPr/>
            </a:pPr>
            <a:r>
              <a:rPr lang="it-IT" sz="1800" b="1" u="sng" dirty="0"/>
              <a:t>CRITERIO MINOR</a:t>
            </a:r>
            <a:r>
              <a:rPr lang="it-IT" b="1" u="sng" dirty="0"/>
              <a:t>E!!</a:t>
            </a:r>
            <a:endParaRPr lang="it-IT" sz="1800" b="1" u="sng" dirty="0"/>
          </a:p>
        </p:txBody>
      </p:sp>
      <p:sp>
        <p:nvSpPr>
          <p:cNvPr id="8" name="CasellaDiTesto 7">
            <a:extLst>
              <a:ext uri="{FF2B5EF4-FFF2-40B4-BE49-F238E27FC236}">
                <a16:creationId xmlns:a16="http://schemas.microsoft.com/office/drawing/2014/main" id="{10964B3E-47F2-9A44-2057-48FDFB1BFE62}"/>
              </a:ext>
            </a:extLst>
          </p:cNvPr>
          <p:cNvSpPr txBox="1"/>
          <p:nvPr/>
        </p:nvSpPr>
        <p:spPr>
          <a:xfrm>
            <a:off x="1475656" y="2423182"/>
            <a:ext cx="6732240" cy="3970318"/>
          </a:xfrm>
          <a:prstGeom prst="rect">
            <a:avLst/>
          </a:prstGeom>
          <a:noFill/>
        </p:spPr>
        <p:txBody>
          <a:bodyPr wrap="square">
            <a:spAutoFit/>
          </a:bodyPr>
          <a:lstStyle/>
          <a:p>
            <a:endParaRPr lang="it-IT" dirty="0"/>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L’alpha </a:t>
            </a:r>
            <a:r>
              <a:rPr lang="it-IT" dirty="0" err="1"/>
              <a:t>triptasemia</a:t>
            </a:r>
            <a:r>
              <a:rPr lang="it-IT" dirty="0"/>
              <a:t> è una condizione genetica caratterizzata dalla presenza di copie extra del gene TPSAB1, che produce l’enzima </a:t>
            </a:r>
            <a:r>
              <a:rPr lang="it-IT" dirty="0" err="1"/>
              <a:t>triptasi</a:t>
            </a:r>
            <a:endParaRPr lang="it-IT" dirty="0"/>
          </a:p>
          <a:p>
            <a:pPr marL="285750" indent="-285750">
              <a:buFont typeface="Wingdings" panose="05000000000000000000" pitchFamily="2" charset="2"/>
              <a:buChar char="Ø"/>
            </a:pPr>
            <a:r>
              <a:rPr lang="it-IT" dirty="0"/>
              <a:t>Determina un valore più elevato di </a:t>
            </a:r>
            <a:r>
              <a:rPr lang="it-IT" dirty="0" err="1"/>
              <a:t>triptasi</a:t>
            </a:r>
            <a:r>
              <a:rPr lang="it-IT" dirty="0"/>
              <a:t> </a:t>
            </a:r>
          </a:p>
          <a:p>
            <a:pPr marL="285750" indent="-285750">
              <a:buFont typeface="Wingdings" panose="05000000000000000000" pitchFamily="2" charset="2"/>
              <a:buChar char="Ø"/>
            </a:pPr>
            <a:r>
              <a:rPr lang="it-IT" dirty="0"/>
              <a:t>Può essere o meno associata alla mastocitosi sistemica</a:t>
            </a:r>
          </a:p>
          <a:p>
            <a:endParaRPr lang="it-IT" dirty="0"/>
          </a:p>
          <a:p>
            <a:r>
              <a:rPr lang="it-IT" dirty="0"/>
              <a:t>PRESENTE FINO AL 5% DELLA POPOLAZIONE GENERALE!</a:t>
            </a:r>
          </a:p>
          <a:p>
            <a:endParaRPr lang="it-IT" dirty="0"/>
          </a:p>
          <a:p>
            <a:r>
              <a:rPr lang="it-IT" dirty="0"/>
              <a:t>L’incremento della triptasi da solo non pone necessariamente il sospetto di mastocitosi sistemica, così come un livello normale non la esclude!</a:t>
            </a:r>
          </a:p>
          <a:p>
            <a:r>
              <a:rPr lang="it-IT" dirty="0"/>
              <a:t> </a:t>
            </a:r>
          </a:p>
        </p:txBody>
      </p:sp>
    </p:spTree>
    <p:extLst>
      <p:ext uri="{BB962C8B-B14F-4D97-AF65-F5344CB8AC3E}">
        <p14:creationId xmlns:p14="http://schemas.microsoft.com/office/powerpoint/2010/main" val="201681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502E329-2875-D74D-B3E5-1354E2F4E81B}"/>
              </a:ext>
            </a:extLst>
          </p:cNvPr>
          <p:cNvSpPr txBox="1">
            <a:spLocks noChangeArrowheads="1"/>
          </p:cNvSpPr>
          <p:nvPr/>
        </p:nvSpPr>
        <p:spPr>
          <a:xfrm>
            <a:off x="1596167" y="273649"/>
            <a:ext cx="5829300" cy="68442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it-IT" altLang="it-IT" sz="2400" b="1" dirty="0">
                <a:solidFill>
                  <a:srgbClr val="C00000"/>
                </a:solidFill>
                <a:latin typeface="+mn-lt"/>
                <a:ea typeface="ＭＳ Ｐゴシック" charset="-128"/>
              </a:rPr>
              <a:t>DEFINIZIONE E QUADRO CLINICO</a:t>
            </a:r>
          </a:p>
        </p:txBody>
      </p:sp>
      <p:sp>
        <p:nvSpPr>
          <p:cNvPr id="3" name="CasellaDiTesto 2">
            <a:extLst>
              <a:ext uri="{FF2B5EF4-FFF2-40B4-BE49-F238E27FC236}">
                <a16:creationId xmlns:a16="http://schemas.microsoft.com/office/drawing/2014/main" id="{31163B4B-9F49-4D4B-9AE3-AE96DC0115E1}"/>
              </a:ext>
            </a:extLst>
          </p:cNvPr>
          <p:cNvSpPr txBox="1"/>
          <p:nvPr/>
        </p:nvSpPr>
        <p:spPr>
          <a:xfrm>
            <a:off x="251520" y="1039112"/>
            <a:ext cx="8548073" cy="584775"/>
          </a:xfrm>
          <a:prstGeom prst="rect">
            <a:avLst/>
          </a:prstGeom>
          <a:noFill/>
        </p:spPr>
        <p:txBody>
          <a:bodyPr wrap="square" rtlCol="0">
            <a:spAutoFit/>
          </a:bodyPr>
          <a:lstStyle/>
          <a:p>
            <a:pPr marL="214313" indent="-214313">
              <a:buFont typeface="Wingdings" panose="05000000000000000000" pitchFamily="2" charset="2"/>
              <a:buChar char="Ø"/>
            </a:pPr>
            <a:r>
              <a:rPr lang="it-IT" sz="1600" dirty="0"/>
              <a:t>Malattia a carico dei mastociti, cellule che fanno parte del sistema immunitario, con accumulo negli organi (in particolare midollo osseo e cute) ed alterazione della loro funzione  </a:t>
            </a:r>
          </a:p>
        </p:txBody>
      </p:sp>
      <p:sp>
        <p:nvSpPr>
          <p:cNvPr id="83" name="CasellaDiTesto 82">
            <a:extLst>
              <a:ext uri="{FF2B5EF4-FFF2-40B4-BE49-F238E27FC236}">
                <a16:creationId xmlns:a16="http://schemas.microsoft.com/office/drawing/2014/main" id="{A0581EDE-BECE-C543-8614-EDFAEB9AC42D}"/>
              </a:ext>
            </a:extLst>
          </p:cNvPr>
          <p:cNvSpPr txBox="1"/>
          <p:nvPr/>
        </p:nvSpPr>
        <p:spPr>
          <a:xfrm>
            <a:off x="1557358" y="2577163"/>
            <a:ext cx="1109525" cy="646331"/>
          </a:xfrm>
          <a:prstGeom prst="rect">
            <a:avLst/>
          </a:prstGeom>
          <a:noFill/>
        </p:spPr>
        <p:txBody>
          <a:bodyPr wrap="square" rtlCol="0">
            <a:spAutoFit/>
          </a:bodyPr>
          <a:lstStyle/>
          <a:p>
            <a:pPr algn="ctr"/>
            <a:r>
              <a:rPr lang="it-IT" sz="1200" dirty="0"/>
              <a:t>Rilascio di sostanze (mediatori)</a:t>
            </a:r>
          </a:p>
        </p:txBody>
      </p:sp>
      <p:pic>
        <p:nvPicPr>
          <p:cNvPr id="84" name="Picture 2" descr="hdc_0001_0001_0_img0010">
            <a:extLst>
              <a:ext uri="{FF2B5EF4-FFF2-40B4-BE49-F238E27FC236}">
                <a16:creationId xmlns:a16="http://schemas.microsoft.com/office/drawing/2014/main" id="{5418C929-5F69-164D-8478-1EA9F641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058" y="1771173"/>
            <a:ext cx="1993803" cy="24979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5" name="Rectangle 3">
            <a:extLst>
              <a:ext uri="{FF2B5EF4-FFF2-40B4-BE49-F238E27FC236}">
                <a16:creationId xmlns:a16="http://schemas.microsoft.com/office/drawing/2014/main" id="{2868C2C0-3FAD-6846-9FBB-BFB0E2B10639}"/>
              </a:ext>
            </a:extLst>
          </p:cNvPr>
          <p:cNvSpPr txBox="1">
            <a:spLocks noChangeArrowheads="1"/>
          </p:cNvSpPr>
          <p:nvPr/>
        </p:nvSpPr>
        <p:spPr bwMode="auto">
          <a:xfrm>
            <a:off x="6343926" y="1898479"/>
            <a:ext cx="1577637" cy="135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defRPr/>
            </a:pPr>
            <a:r>
              <a:rPr lang="en-GB" sz="1200" dirty="0" err="1">
                <a:latin typeface="Calibri" panose="020F0502020204030204" pitchFamily="34" charset="0"/>
              </a:rPr>
              <a:t>Astenia</a:t>
            </a:r>
            <a:r>
              <a:rPr lang="en-GB" sz="1200" dirty="0">
                <a:latin typeface="Calibri" panose="020F0502020204030204" pitchFamily="34" charset="0"/>
              </a:rPr>
              <a:t>, </a:t>
            </a:r>
            <a:r>
              <a:rPr lang="en-GB" sz="1200" dirty="0" err="1">
                <a:latin typeface="Calibri" panose="020F0502020204030204" pitchFamily="34" charset="0"/>
              </a:rPr>
              <a:t>cefalea</a:t>
            </a:r>
            <a:endParaRPr lang="en-GB" sz="1200" dirty="0">
              <a:latin typeface="Calibri" panose="020F0502020204030204" pitchFamily="34" charset="0"/>
            </a:endParaRPr>
          </a:p>
          <a:p>
            <a:pPr>
              <a:buFont typeface="Arial" panose="020B0604020202020204" pitchFamily="34" charset="0"/>
              <a:buChar char="•"/>
              <a:defRPr/>
            </a:pPr>
            <a:r>
              <a:rPr lang="en-GB" sz="1200" dirty="0">
                <a:latin typeface="Calibri" panose="020F0502020204030204" pitchFamily="34" charset="0"/>
              </a:rPr>
              <a:t>Flushing, </a:t>
            </a:r>
            <a:r>
              <a:rPr lang="en-GB" sz="1200" dirty="0" err="1">
                <a:latin typeface="Calibri" panose="020F0502020204030204" pitchFamily="34" charset="0"/>
              </a:rPr>
              <a:t>prurito</a:t>
            </a:r>
            <a:endParaRPr lang="en-GB" sz="1200" dirty="0">
              <a:latin typeface="Calibri" panose="020F0502020204030204" pitchFamily="34" charset="0"/>
            </a:endParaRPr>
          </a:p>
          <a:p>
            <a:pPr>
              <a:buFont typeface="Arial" panose="020B0604020202020204" pitchFamily="34" charset="0"/>
              <a:buChar char="•"/>
              <a:defRPr/>
            </a:pPr>
            <a:r>
              <a:rPr lang="en-GB" sz="1200" dirty="0" err="1">
                <a:latin typeface="Calibri" panose="020F0502020204030204" pitchFamily="34" charset="0"/>
              </a:rPr>
              <a:t>Ipotensione</a:t>
            </a:r>
            <a:endParaRPr lang="en-GB" sz="1200" dirty="0">
              <a:latin typeface="Calibri" panose="020F0502020204030204" pitchFamily="34" charset="0"/>
            </a:endParaRPr>
          </a:p>
          <a:p>
            <a:pPr>
              <a:buFont typeface="Arial" panose="020B0604020202020204" pitchFamily="34" charset="0"/>
              <a:buChar char="•"/>
              <a:defRPr/>
            </a:pPr>
            <a:r>
              <a:rPr lang="en-GB" sz="1200" dirty="0">
                <a:latin typeface="Calibri" panose="020F0502020204030204" pitchFamily="34" charset="0"/>
              </a:rPr>
              <a:t>Nausea, </a:t>
            </a:r>
            <a:r>
              <a:rPr lang="en-GB" sz="1200" dirty="0" err="1">
                <a:latin typeface="Calibri" panose="020F0502020204030204" pitchFamily="34" charset="0"/>
              </a:rPr>
              <a:t>vomito</a:t>
            </a:r>
            <a:r>
              <a:rPr lang="en-GB" sz="1200" dirty="0">
                <a:latin typeface="Calibri" panose="020F0502020204030204" pitchFamily="34" charset="0"/>
              </a:rPr>
              <a:t>, </a:t>
            </a:r>
            <a:r>
              <a:rPr lang="en-GB" sz="1200" dirty="0" err="1">
                <a:latin typeface="Calibri" panose="020F0502020204030204" pitchFamily="34" charset="0"/>
              </a:rPr>
              <a:t>diarrea</a:t>
            </a:r>
            <a:r>
              <a:rPr lang="en-GB" sz="1200" dirty="0">
                <a:latin typeface="Calibri" panose="020F0502020204030204" pitchFamily="34" charset="0"/>
              </a:rPr>
              <a:t>, dolore </a:t>
            </a:r>
            <a:r>
              <a:rPr lang="en-GB" sz="1200" dirty="0" err="1">
                <a:latin typeface="Calibri" panose="020F0502020204030204" pitchFamily="34" charset="0"/>
              </a:rPr>
              <a:t>addominale</a:t>
            </a:r>
            <a:endParaRPr lang="en-GB" sz="1200" dirty="0">
              <a:latin typeface="Calibri" panose="020F0502020204030204" pitchFamily="34" charset="0"/>
            </a:endParaRPr>
          </a:p>
          <a:p>
            <a:pPr>
              <a:buFont typeface="Arial" panose="020B0604020202020204" pitchFamily="34" charset="0"/>
              <a:buChar char="•"/>
              <a:defRPr/>
            </a:pPr>
            <a:r>
              <a:rPr lang="en-GB" sz="1200" dirty="0">
                <a:latin typeface="Calibri" panose="020F0502020204030204" pitchFamily="34" charset="0"/>
              </a:rPr>
              <a:t>Dolore </a:t>
            </a:r>
            <a:r>
              <a:rPr lang="en-GB" sz="1200" dirty="0" err="1">
                <a:latin typeface="Calibri" panose="020F0502020204030204" pitchFamily="34" charset="0"/>
              </a:rPr>
              <a:t>osseo</a:t>
            </a:r>
            <a:r>
              <a:rPr lang="en-GB" sz="1200" dirty="0">
                <a:latin typeface="Calibri" panose="020F0502020204030204" pitchFamily="34" charset="0"/>
              </a:rPr>
              <a:t> </a:t>
            </a:r>
            <a:r>
              <a:rPr lang="en-GB" sz="1200" dirty="0" err="1">
                <a:latin typeface="Calibri" panose="020F0502020204030204" pitchFamily="34" charset="0"/>
              </a:rPr>
              <a:t>diffuso</a:t>
            </a:r>
            <a:endParaRPr lang="en-GB" sz="1200" dirty="0">
              <a:latin typeface="Calibri" panose="020F0502020204030204" pitchFamily="34" charset="0"/>
            </a:endParaRPr>
          </a:p>
          <a:p>
            <a:pPr>
              <a:buFont typeface="Arial" panose="020B0604020202020204" pitchFamily="34" charset="0"/>
              <a:buChar char="•"/>
              <a:defRPr/>
            </a:pPr>
            <a:r>
              <a:rPr lang="en-GB" sz="1200" dirty="0" err="1">
                <a:latin typeface="Calibri" panose="020F0502020204030204" pitchFamily="34" charset="0"/>
              </a:rPr>
              <a:t>Osteoporosi</a:t>
            </a:r>
            <a:endParaRPr lang="en-GB" sz="1200" dirty="0">
              <a:latin typeface="Calibri" panose="020F0502020204030204" pitchFamily="34" charset="0"/>
            </a:endParaRPr>
          </a:p>
          <a:p>
            <a:pPr>
              <a:buFont typeface="Arial" panose="020B0604020202020204" pitchFamily="34" charset="0"/>
              <a:buChar char="•"/>
              <a:defRPr/>
            </a:pPr>
            <a:r>
              <a:rPr lang="en-GB" sz="1200" dirty="0" err="1">
                <a:latin typeface="Calibri" panose="020F0502020204030204" pitchFamily="34" charset="0"/>
              </a:rPr>
              <a:t>Anafilassi</a:t>
            </a:r>
            <a:endParaRPr lang="en-GB" sz="1200" dirty="0">
              <a:latin typeface="Calibri" panose="020F0502020204030204" pitchFamily="34" charset="0"/>
            </a:endParaRPr>
          </a:p>
        </p:txBody>
      </p:sp>
      <p:sp>
        <p:nvSpPr>
          <p:cNvPr id="86" name="CasellaDiTesto 85">
            <a:extLst>
              <a:ext uri="{FF2B5EF4-FFF2-40B4-BE49-F238E27FC236}">
                <a16:creationId xmlns:a16="http://schemas.microsoft.com/office/drawing/2014/main" id="{0A17ADA6-0852-B44D-A759-6F08ED49C7FE}"/>
              </a:ext>
            </a:extLst>
          </p:cNvPr>
          <p:cNvSpPr txBox="1"/>
          <p:nvPr/>
        </p:nvSpPr>
        <p:spPr>
          <a:xfrm>
            <a:off x="112912" y="3409385"/>
            <a:ext cx="1109525" cy="830997"/>
          </a:xfrm>
          <a:prstGeom prst="rect">
            <a:avLst/>
          </a:prstGeom>
          <a:noFill/>
          <a:ln>
            <a:solidFill>
              <a:schemeClr val="tx1"/>
            </a:solidFill>
          </a:ln>
        </p:spPr>
        <p:txBody>
          <a:bodyPr wrap="square" rtlCol="0">
            <a:spAutoFit/>
          </a:bodyPr>
          <a:lstStyle/>
          <a:p>
            <a:pPr algn="ctr"/>
            <a:r>
              <a:rPr lang="it-IT" sz="1200" dirty="0"/>
              <a:t>Quadro clinico dovuto a 2 meccanismi principali:</a:t>
            </a:r>
          </a:p>
        </p:txBody>
      </p:sp>
      <p:cxnSp>
        <p:nvCxnSpPr>
          <p:cNvPr id="87" name="Connettore 2 86">
            <a:extLst>
              <a:ext uri="{FF2B5EF4-FFF2-40B4-BE49-F238E27FC236}">
                <a16:creationId xmlns:a16="http://schemas.microsoft.com/office/drawing/2014/main" id="{7044B50E-4976-174B-885A-6B01EC991677}"/>
              </a:ext>
            </a:extLst>
          </p:cNvPr>
          <p:cNvCxnSpPr>
            <a:cxnSpLocks/>
          </p:cNvCxnSpPr>
          <p:nvPr/>
        </p:nvCxnSpPr>
        <p:spPr>
          <a:xfrm flipV="1">
            <a:off x="1222437" y="2862814"/>
            <a:ext cx="488846" cy="5633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9" name="Connettore 2 88">
            <a:extLst>
              <a:ext uri="{FF2B5EF4-FFF2-40B4-BE49-F238E27FC236}">
                <a16:creationId xmlns:a16="http://schemas.microsoft.com/office/drawing/2014/main" id="{F37E8A9F-8092-6B4D-AB5F-1A5F45B57481}"/>
              </a:ext>
            </a:extLst>
          </p:cNvPr>
          <p:cNvCxnSpPr>
            <a:cxnSpLocks/>
          </p:cNvCxnSpPr>
          <p:nvPr/>
        </p:nvCxnSpPr>
        <p:spPr>
          <a:xfrm>
            <a:off x="1220116" y="4135209"/>
            <a:ext cx="462461" cy="6484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1" name="CasellaDiTesto 90">
            <a:extLst>
              <a:ext uri="{FF2B5EF4-FFF2-40B4-BE49-F238E27FC236}">
                <a16:creationId xmlns:a16="http://schemas.microsoft.com/office/drawing/2014/main" id="{01BBAC6F-B562-6F4E-ACB1-2B5CD8FCDC2A}"/>
              </a:ext>
            </a:extLst>
          </p:cNvPr>
          <p:cNvSpPr txBox="1"/>
          <p:nvPr/>
        </p:nvSpPr>
        <p:spPr>
          <a:xfrm>
            <a:off x="1557358" y="4587437"/>
            <a:ext cx="1109525" cy="461665"/>
          </a:xfrm>
          <a:prstGeom prst="rect">
            <a:avLst/>
          </a:prstGeom>
          <a:noFill/>
        </p:spPr>
        <p:txBody>
          <a:bodyPr wrap="square" rtlCol="0">
            <a:spAutoFit/>
          </a:bodyPr>
          <a:lstStyle/>
          <a:p>
            <a:pPr algn="ctr"/>
            <a:r>
              <a:rPr lang="it-IT" sz="1200" dirty="0"/>
              <a:t>Infiltrazione tessutale</a:t>
            </a:r>
          </a:p>
        </p:txBody>
      </p:sp>
      <p:cxnSp>
        <p:nvCxnSpPr>
          <p:cNvPr id="92" name="Connettore 2 91">
            <a:extLst>
              <a:ext uri="{FF2B5EF4-FFF2-40B4-BE49-F238E27FC236}">
                <a16:creationId xmlns:a16="http://schemas.microsoft.com/office/drawing/2014/main" id="{B12B3AE6-DC3E-224C-9E0C-B7538399E51B}"/>
              </a:ext>
            </a:extLst>
          </p:cNvPr>
          <p:cNvCxnSpPr/>
          <p:nvPr/>
        </p:nvCxnSpPr>
        <p:spPr>
          <a:xfrm flipV="1">
            <a:off x="2609168" y="4783644"/>
            <a:ext cx="639989" cy="3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3" name="Immagine 92">
            <a:extLst>
              <a:ext uri="{FF2B5EF4-FFF2-40B4-BE49-F238E27FC236}">
                <a16:creationId xmlns:a16="http://schemas.microsoft.com/office/drawing/2014/main" id="{67CCD111-1298-454F-B452-E5A51F138B92}"/>
              </a:ext>
            </a:extLst>
          </p:cNvPr>
          <p:cNvPicPr>
            <a:picLocks noChangeAspect="1"/>
          </p:cNvPicPr>
          <p:nvPr/>
        </p:nvPicPr>
        <p:blipFill>
          <a:blip r:embed="rId3"/>
          <a:stretch>
            <a:fillRect/>
          </a:stretch>
        </p:blipFill>
        <p:spPr>
          <a:xfrm>
            <a:off x="3305844" y="4517066"/>
            <a:ext cx="1273691" cy="1382864"/>
          </a:xfrm>
          <a:prstGeom prst="rect">
            <a:avLst/>
          </a:prstGeom>
          <a:ln>
            <a:solidFill>
              <a:schemeClr val="tx1"/>
            </a:solidFill>
          </a:ln>
        </p:spPr>
      </p:pic>
      <p:pic>
        <p:nvPicPr>
          <p:cNvPr id="94" name="Immagine 93">
            <a:extLst>
              <a:ext uri="{FF2B5EF4-FFF2-40B4-BE49-F238E27FC236}">
                <a16:creationId xmlns:a16="http://schemas.microsoft.com/office/drawing/2014/main" id="{7F42014C-C9BC-4D4A-961F-6B27340CB1F1}"/>
              </a:ext>
            </a:extLst>
          </p:cNvPr>
          <p:cNvPicPr>
            <a:picLocks noChangeAspect="1"/>
          </p:cNvPicPr>
          <p:nvPr/>
        </p:nvPicPr>
        <p:blipFill>
          <a:blip r:embed="rId4"/>
          <a:stretch>
            <a:fillRect/>
          </a:stretch>
        </p:blipFill>
        <p:spPr>
          <a:xfrm>
            <a:off x="4636222" y="4517066"/>
            <a:ext cx="1280430" cy="1382864"/>
          </a:xfrm>
          <a:prstGeom prst="rect">
            <a:avLst/>
          </a:prstGeom>
          <a:ln>
            <a:solidFill>
              <a:schemeClr val="tx1"/>
            </a:solidFill>
          </a:ln>
        </p:spPr>
      </p:pic>
      <p:sp>
        <p:nvSpPr>
          <p:cNvPr id="96" name="Rectangle 3">
            <a:extLst>
              <a:ext uri="{FF2B5EF4-FFF2-40B4-BE49-F238E27FC236}">
                <a16:creationId xmlns:a16="http://schemas.microsoft.com/office/drawing/2014/main" id="{56A4455A-2F79-104B-BBEE-9D9600D84596}"/>
              </a:ext>
            </a:extLst>
          </p:cNvPr>
          <p:cNvSpPr txBox="1">
            <a:spLocks noChangeArrowheads="1"/>
          </p:cNvSpPr>
          <p:nvPr/>
        </p:nvSpPr>
        <p:spPr bwMode="auto">
          <a:xfrm>
            <a:off x="6214899" y="4474137"/>
            <a:ext cx="2218986" cy="117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200" b="1" u="sng" dirty="0">
                <a:latin typeface="Calibri" panose="020F0502020204030204" pitchFamily="34" charset="0"/>
              </a:rPr>
              <a:t>Danno </a:t>
            </a:r>
            <a:r>
              <a:rPr lang="en-GB" sz="1200" b="1" u="sng" dirty="0" err="1">
                <a:latin typeface="Calibri" panose="020F0502020204030204" pitchFamily="34" charset="0"/>
              </a:rPr>
              <a:t>d’organo</a:t>
            </a:r>
            <a:r>
              <a:rPr lang="en-GB" sz="1200" b="1" u="sng" dirty="0">
                <a:latin typeface="Calibri" panose="020F0502020204030204" pitchFamily="34" charset="0"/>
              </a:rPr>
              <a:t>:</a:t>
            </a:r>
          </a:p>
          <a:p>
            <a:pPr marL="0" indent="0">
              <a:buNone/>
              <a:defRPr/>
            </a:pPr>
            <a:endParaRPr lang="en-GB" sz="1200" b="1" u="sng" dirty="0">
              <a:latin typeface="Calibri" panose="020F0502020204030204" pitchFamily="34" charset="0"/>
            </a:endParaRPr>
          </a:p>
          <a:p>
            <a:pPr>
              <a:buFont typeface="Arial" panose="020B0604020202020204" pitchFamily="34" charset="0"/>
              <a:buChar char="•"/>
              <a:defRPr/>
            </a:pPr>
            <a:r>
              <a:rPr lang="en-GB" sz="1200" dirty="0" err="1">
                <a:latin typeface="Calibri" panose="020F0502020204030204" pitchFamily="34" charset="0"/>
              </a:rPr>
              <a:t>Riduzione</a:t>
            </a:r>
            <a:r>
              <a:rPr lang="en-GB" sz="1200" dirty="0">
                <a:latin typeface="Calibri" panose="020F0502020204030204" pitchFamily="34" charset="0"/>
              </a:rPr>
              <a:t> </a:t>
            </a:r>
            <a:r>
              <a:rPr lang="en-GB" sz="1200" dirty="0" err="1">
                <a:latin typeface="Calibri" panose="020F0502020204030204" pitchFamily="34" charset="0"/>
              </a:rPr>
              <a:t>delle</a:t>
            </a:r>
            <a:r>
              <a:rPr lang="en-GB" sz="1200" dirty="0">
                <a:latin typeface="Calibri" panose="020F0502020204030204" pitchFamily="34" charset="0"/>
              </a:rPr>
              <a:t> cellule del </a:t>
            </a:r>
            <a:r>
              <a:rPr lang="en-GB" sz="1200" dirty="0" err="1">
                <a:latin typeface="Calibri" panose="020F0502020204030204" pitchFamily="34" charset="0"/>
              </a:rPr>
              <a:t>sangue</a:t>
            </a:r>
            <a:endParaRPr lang="en-GB" sz="1200" dirty="0">
              <a:latin typeface="Calibri" panose="020F0502020204030204" pitchFamily="34" charset="0"/>
            </a:endParaRPr>
          </a:p>
          <a:p>
            <a:pPr>
              <a:buFont typeface="Arial" panose="020B0604020202020204" pitchFamily="34" charset="0"/>
              <a:buChar char="•"/>
              <a:defRPr/>
            </a:pPr>
            <a:r>
              <a:rPr lang="en-GB" sz="1200" dirty="0" err="1">
                <a:latin typeface="Calibri" panose="020F0502020204030204" pitchFamily="34" charset="0"/>
              </a:rPr>
              <a:t>Epatomegalia</a:t>
            </a:r>
            <a:r>
              <a:rPr lang="en-GB" sz="1200" dirty="0">
                <a:latin typeface="Calibri" panose="020F0502020204030204" pitchFamily="34" charset="0"/>
              </a:rPr>
              <a:t> con </a:t>
            </a:r>
            <a:r>
              <a:rPr lang="en-GB" sz="1200" dirty="0" err="1">
                <a:latin typeface="Calibri" panose="020F0502020204030204" pitchFamily="34" charset="0"/>
              </a:rPr>
              <a:t>ascite</a:t>
            </a:r>
            <a:endParaRPr lang="en-GB" sz="1200" dirty="0">
              <a:latin typeface="Calibri" panose="020F0502020204030204" pitchFamily="34" charset="0"/>
            </a:endParaRPr>
          </a:p>
          <a:p>
            <a:pPr>
              <a:buFont typeface="Arial" panose="020B0604020202020204" pitchFamily="34" charset="0"/>
              <a:buChar char="•"/>
              <a:defRPr/>
            </a:pPr>
            <a:r>
              <a:rPr lang="en-GB" sz="1200" dirty="0" err="1">
                <a:latin typeface="Calibri" panose="020F0502020204030204" pitchFamily="34" charset="0"/>
              </a:rPr>
              <a:t>Splenomegalia</a:t>
            </a:r>
            <a:endParaRPr lang="en-GB" sz="1200" dirty="0">
              <a:latin typeface="Calibri" panose="020F0502020204030204" pitchFamily="34" charset="0"/>
            </a:endParaRPr>
          </a:p>
          <a:p>
            <a:pPr>
              <a:buFont typeface="Arial" panose="020B0604020202020204" pitchFamily="34" charset="0"/>
              <a:buChar char="•"/>
              <a:defRPr/>
            </a:pPr>
            <a:r>
              <a:rPr lang="en-GB" sz="1200" dirty="0" err="1">
                <a:latin typeface="Calibri" panose="020F0502020204030204" pitchFamily="34" charset="0"/>
              </a:rPr>
              <a:t>Malassorbimento</a:t>
            </a:r>
            <a:endParaRPr lang="en-GB" sz="1200" dirty="0">
              <a:latin typeface="Calibri" panose="020F0502020204030204" pitchFamily="34" charset="0"/>
            </a:endParaRPr>
          </a:p>
          <a:p>
            <a:pPr>
              <a:buFont typeface="Arial" panose="020B0604020202020204" pitchFamily="34" charset="0"/>
              <a:buChar char="•"/>
              <a:defRPr/>
            </a:pPr>
            <a:r>
              <a:rPr lang="en-GB" sz="1200" dirty="0" err="1">
                <a:latin typeface="Calibri" panose="020F0502020204030204" pitchFamily="34" charset="0"/>
              </a:rPr>
              <a:t>Lesioni</a:t>
            </a:r>
            <a:r>
              <a:rPr lang="en-GB" sz="1200" dirty="0">
                <a:latin typeface="Calibri" panose="020F0502020204030204" pitchFamily="34" charset="0"/>
              </a:rPr>
              <a:t> </a:t>
            </a:r>
            <a:r>
              <a:rPr lang="en-GB" sz="1200" dirty="0" err="1">
                <a:latin typeface="Calibri" panose="020F0502020204030204" pitchFamily="34" charset="0"/>
              </a:rPr>
              <a:t>osteolitiche</a:t>
            </a:r>
            <a:endParaRPr lang="en-GB" sz="1200" dirty="0">
              <a:latin typeface="Calibri" panose="020F0502020204030204" pitchFamily="34" charset="0"/>
            </a:endParaRPr>
          </a:p>
        </p:txBody>
      </p:sp>
      <p:cxnSp>
        <p:nvCxnSpPr>
          <p:cNvPr id="88" name="Connettore 2 87">
            <a:extLst>
              <a:ext uri="{FF2B5EF4-FFF2-40B4-BE49-F238E27FC236}">
                <a16:creationId xmlns:a16="http://schemas.microsoft.com/office/drawing/2014/main" id="{C3AADF9A-36E0-06BF-6341-34F18701BA24}"/>
              </a:ext>
            </a:extLst>
          </p:cNvPr>
          <p:cNvCxnSpPr/>
          <p:nvPr/>
        </p:nvCxnSpPr>
        <p:spPr>
          <a:xfrm flipV="1">
            <a:off x="2665855" y="2935380"/>
            <a:ext cx="639989" cy="3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92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60121" y="500653"/>
            <a:ext cx="6723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it-IT" sz="2400" b="1" dirty="0">
                <a:solidFill>
                  <a:srgbClr val="C00000"/>
                </a:solidFill>
                <a:latin typeface="+mn-lt"/>
              </a:rPr>
              <a:t>CLASSIFICAZIONE WHO 2022: VARIANTI CLINICHE</a:t>
            </a:r>
          </a:p>
        </p:txBody>
      </p:sp>
      <p:sp>
        <p:nvSpPr>
          <p:cNvPr id="4" name="Rectangle 3">
            <a:extLst>
              <a:ext uri="{FF2B5EF4-FFF2-40B4-BE49-F238E27FC236}">
                <a16:creationId xmlns:a16="http://schemas.microsoft.com/office/drawing/2014/main" id="{409809FD-4E19-D64F-991A-602E20DA94B4}"/>
              </a:ext>
            </a:extLst>
          </p:cNvPr>
          <p:cNvSpPr txBox="1">
            <a:spLocks noChangeArrowheads="1"/>
          </p:cNvSpPr>
          <p:nvPr/>
        </p:nvSpPr>
        <p:spPr bwMode="auto">
          <a:xfrm>
            <a:off x="914958" y="3083076"/>
            <a:ext cx="4372958" cy="183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200" b="1" i="1" u="sng" dirty="0">
                <a:latin typeface="Calibri" panose="020F0502020204030204" pitchFamily="34" charset="0"/>
              </a:rPr>
              <a:t>B findings (Borderline Benign Be watchful)</a:t>
            </a:r>
          </a:p>
          <a:p>
            <a:pPr>
              <a:buFontTx/>
              <a:buChar char="-"/>
              <a:defRPr/>
            </a:pPr>
            <a:r>
              <a:rPr lang="en-GB" sz="1200" dirty="0" err="1">
                <a:latin typeface="Calibri" panose="020F0502020204030204" pitchFamily="34" charset="0"/>
              </a:rPr>
              <a:t>Grado</a:t>
            </a:r>
            <a:r>
              <a:rPr lang="en-GB" sz="1200" dirty="0">
                <a:latin typeface="Calibri" panose="020F0502020204030204" pitchFamily="34" charset="0"/>
              </a:rPr>
              <a:t> di </a:t>
            </a:r>
            <a:r>
              <a:rPr lang="en-GB" sz="1200" dirty="0" err="1">
                <a:latin typeface="Calibri" panose="020F0502020204030204" pitchFamily="34" charset="0"/>
              </a:rPr>
              <a:t>infiltrazione</a:t>
            </a:r>
            <a:r>
              <a:rPr lang="en-GB" sz="1200" dirty="0">
                <a:latin typeface="Calibri" panose="020F0502020204030204" pitchFamily="34" charset="0"/>
              </a:rPr>
              <a:t> </a:t>
            </a:r>
            <a:r>
              <a:rPr lang="en-GB" sz="1200" dirty="0" err="1">
                <a:latin typeface="Calibri" panose="020F0502020204030204" pitchFamily="34" charset="0"/>
              </a:rPr>
              <a:t>d’organo</a:t>
            </a:r>
            <a:r>
              <a:rPr lang="en-GB" sz="1200" dirty="0">
                <a:latin typeface="Calibri" panose="020F0502020204030204" pitchFamily="34" charset="0"/>
              </a:rPr>
              <a:t>, </a:t>
            </a:r>
            <a:r>
              <a:rPr lang="en-GB" sz="1200" dirty="0" err="1">
                <a:latin typeface="Calibri" panose="020F0502020204030204" pitchFamily="34" charset="0"/>
              </a:rPr>
              <a:t>organomegalia</a:t>
            </a:r>
            <a:endParaRPr lang="en-GB" sz="1200" dirty="0">
              <a:latin typeface="Calibri" panose="020F0502020204030204" pitchFamily="34" charset="0"/>
            </a:endParaRPr>
          </a:p>
          <a:p>
            <a:pPr marL="0" indent="0">
              <a:buNone/>
              <a:defRPr/>
            </a:pPr>
            <a:endParaRPr lang="en-GB" sz="1200" dirty="0">
              <a:latin typeface="Calibri" panose="020F0502020204030204" pitchFamily="34" charset="0"/>
            </a:endParaRPr>
          </a:p>
          <a:p>
            <a:pPr marL="0" indent="0">
              <a:buNone/>
              <a:defRPr/>
            </a:pPr>
            <a:endParaRPr lang="en-GB" sz="1200" dirty="0">
              <a:latin typeface="Calibri" panose="020F0502020204030204" pitchFamily="34" charset="0"/>
            </a:endParaRPr>
          </a:p>
          <a:p>
            <a:pPr marL="0" indent="0">
              <a:buNone/>
              <a:defRPr/>
            </a:pPr>
            <a:endParaRPr lang="en-GB" sz="1200" dirty="0">
              <a:latin typeface="Calibri" panose="020F0502020204030204" pitchFamily="34" charset="0"/>
            </a:endParaRPr>
          </a:p>
          <a:p>
            <a:pPr marL="0" indent="0">
              <a:buNone/>
              <a:defRPr/>
            </a:pPr>
            <a:endParaRPr lang="en-GB" sz="1200" dirty="0">
              <a:latin typeface="Calibri" panose="020F0502020204030204" pitchFamily="34" charset="0"/>
            </a:endParaRPr>
          </a:p>
          <a:p>
            <a:pPr marL="0" indent="0">
              <a:buNone/>
              <a:defRPr/>
            </a:pPr>
            <a:endParaRPr lang="en-GB" sz="1200" dirty="0">
              <a:latin typeface="Calibri" panose="020F0502020204030204" pitchFamily="34" charset="0"/>
            </a:endParaRPr>
          </a:p>
          <a:p>
            <a:pPr marL="0" indent="0">
              <a:buNone/>
              <a:defRPr/>
            </a:pPr>
            <a:endParaRPr lang="en-GB" sz="1200" dirty="0">
              <a:latin typeface="Calibri" panose="020F0502020204030204" pitchFamily="34" charset="0"/>
            </a:endParaRPr>
          </a:p>
          <a:p>
            <a:pPr marL="0" indent="0">
              <a:buNone/>
              <a:defRPr/>
            </a:pPr>
            <a:r>
              <a:rPr lang="en-GB" sz="1200" b="1" i="1" u="sng" dirty="0">
                <a:latin typeface="Calibri" panose="020F0502020204030204" pitchFamily="34" charset="0"/>
              </a:rPr>
              <a:t>C findings (Consider </a:t>
            </a:r>
            <a:r>
              <a:rPr lang="en-GB" sz="1200" b="1" i="1" u="sng" dirty="0" err="1">
                <a:latin typeface="Calibri" panose="020F0502020204030204" pitchFamily="34" charset="0"/>
              </a:rPr>
              <a:t>Cytoreduction</a:t>
            </a:r>
            <a:r>
              <a:rPr lang="en-GB" sz="1200" b="1" i="1" u="sng" dirty="0">
                <a:latin typeface="Calibri" panose="020F0502020204030204" pitchFamily="34" charset="0"/>
              </a:rPr>
              <a:t>)</a:t>
            </a:r>
          </a:p>
          <a:p>
            <a:pPr>
              <a:buFontTx/>
              <a:buChar char="-"/>
              <a:defRPr/>
            </a:pPr>
            <a:r>
              <a:rPr lang="en-GB" sz="1200" dirty="0" err="1">
                <a:latin typeface="Calibri" panose="020F0502020204030204" pitchFamily="34" charset="0"/>
              </a:rPr>
              <a:t>Presenza</a:t>
            </a:r>
            <a:r>
              <a:rPr lang="en-GB" sz="1200" dirty="0">
                <a:latin typeface="Calibri" panose="020F0502020204030204" pitchFamily="34" charset="0"/>
              </a:rPr>
              <a:t> di </a:t>
            </a:r>
            <a:r>
              <a:rPr lang="en-GB" sz="1200" dirty="0" err="1">
                <a:latin typeface="Calibri" panose="020F0502020204030204" pitchFamily="34" charset="0"/>
              </a:rPr>
              <a:t>danno</a:t>
            </a:r>
            <a:r>
              <a:rPr lang="en-GB" sz="1200" dirty="0">
                <a:latin typeface="Calibri" panose="020F0502020204030204" pitchFamily="34" charset="0"/>
              </a:rPr>
              <a:t> </a:t>
            </a:r>
            <a:r>
              <a:rPr lang="en-GB" sz="1200" dirty="0" err="1">
                <a:latin typeface="Calibri" panose="020F0502020204030204" pitchFamily="34" charset="0"/>
              </a:rPr>
              <a:t>d’organo</a:t>
            </a:r>
            <a:endParaRPr lang="en-GB" sz="1200" dirty="0">
              <a:latin typeface="Calibri" panose="020F0502020204030204" pitchFamily="34" charset="0"/>
            </a:endParaRPr>
          </a:p>
        </p:txBody>
      </p:sp>
      <p:sp>
        <p:nvSpPr>
          <p:cNvPr id="7" name="Rectangle 2">
            <a:extLst>
              <a:ext uri="{FF2B5EF4-FFF2-40B4-BE49-F238E27FC236}">
                <a16:creationId xmlns:a16="http://schemas.microsoft.com/office/drawing/2014/main" id="{287B648F-5C28-B04E-B023-FF9A9C853DAD}"/>
              </a:ext>
            </a:extLst>
          </p:cNvPr>
          <p:cNvSpPr txBox="1">
            <a:spLocks noChangeArrowheads="1"/>
          </p:cNvSpPr>
          <p:nvPr/>
        </p:nvSpPr>
        <p:spPr>
          <a:xfrm>
            <a:off x="1691680" y="2542417"/>
            <a:ext cx="1624295" cy="187345"/>
          </a:xfrm>
          <a:prstGeom prst="rect">
            <a:avLst/>
          </a:prstGeom>
        </p:spPr>
        <p:txBody>
          <a:bodyPr wrap="square" lIns="-32137" tIns="-38386" rIns="4463" bIns="4463"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1600" dirty="0" err="1">
                <a:solidFill>
                  <a:schemeClr val="accent1">
                    <a:lumMod val="50000"/>
                  </a:schemeClr>
                </a:solidFill>
                <a:latin typeface="+mn-lt"/>
                <a:ea typeface="+mn-ea"/>
                <a:cs typeface="Times New Roman" panose="02020603050405020304" pitchFamily="18" charset="0"/>
              </a:rPr>
              <a:t>Reperti</a:t>
            </a:r>
            <a:r>
              <a:rPr lang="en-GB" sz="1600" dirty="0">
                <a:solidFill>
                  <a:schemeClr val="accent1">
                    <a:lumMod val="50000"/>
                  </a:schemeClr>
                </a:solidFill>
                <a:latin typeface="+mn-lt"/>
                <a:ea typeface="+mn-ea"/>
                <a:cs typeface="Times New Roman" panose="02020603050405020304" pitchFamily="18" charset="0"/>
              </a:rPr>
              <a:t> </a:t>
            </a:r>
            <a:r>
              <a:rPr lang="en-GB" sz="1600" dirty="0" err="1">
                <a:solidFill>
                  <a:schemeClr val="accent1">
                    <a:lumMod val="50000"/>
                  </a:schemeClr>
                </a:solidFill>
                <a:latin typeface="+mn-lt"/>
                <a:ea typeface="+mn-ea"/>
                <a:cs typeface="Times New Roman" panose="02020603050405020304" pitchFamily="18" charset="0"/>
              </a:rPr>
              <a:t>clinici</a:t>
            </a:r>
            <a:r>
              <a:rPr lang="en-GB" sz="1600" dirty="0">
                <a:solidFill>
                  <a:schemeClr val="accent1">
                    <a:lumMod val="50000"/>
                  </a:schemeClr>
                </a:solidFill>
                <a:latin typeface="+mn-lt"/>
                <a:ea typeface="+mn-ea"/>
                <a:cs typeface="Times New Roman" panose="02020603050405020304" pitchFamily="18" charset="0"/>
              </a:rPr>
              <a:t>:</a:t>
            </a:r>
          </a:p>
        </p:txBody>
      </p:sp>
      <p:sp>
        <p:nvSpPr>
          <p:cNvPr id="8" name="Rectangle 2">
            <a:extLst>
              <a:ext uri="{FF2B5EF4-FFF2-40B4-BE49-F238E27FC236}">
                <a16:creationId xmlns:a16="http://schemas.microsoft.com/office/drawing/2014/main" id="{287B648F-5C28-B04E-B023-FF9A9C853DAD}"/>
              </a:ext>
            </a:extLst>
          </p:cNvPr>
          <p:cNvSpPr txBox="1">
            <a:spLocks noChangeArrowheads="1"/>
          </p:cNvSpPr>
          <p:nvPr/>
        </p:nvSpPr>
        <p:spPr>
          <a:xfrm>
            <a:off x="957639" y="1524219"/>
            <a:ext cx="3456130" cy="215045"/>
          </a:xfrm>
          <a:prstGeom prst="rect">
            <a:avLst/>
          </a:prstGeom>
        </p:spPr>
        <p:txBody>
          <a:bodyPr wrap="square" lIns="-32137" tIns="-38386" rIns="4463" bIns="4463"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1800" dirty="0" err="1">
                <a:solidFill>
                  <a:schemeClr val="accent1">
                    <a:lumMod val="50000"/>
                  </a:schemeClr>
                </a:solidFill>
                <a:latin typeface="+mn-lt"/>
                <a:ea typeface="+mn-ea"/>
                <a:cs typeface="Times New Roman" panose="02020603050405020304" pitchFamily="18" charset="0"/>
              </a:rPr>
              <a:t>Dati</a:t>
            </a:r>
            <a:r>
              <a:rPr lang="en-GB" sz="1800" dirty="0">
                <a:solidFill>
                  <a:schemeClr val="accent1">
                    <a:lumMod val="50000"/>
                  </a:schemeClr>
                </a:solidFill>
                <a:latin typeface="+mn-lt"/>
                <a:ea typeface="+mn-ea"/>
                <a:cs typeface="Times New Roman" panose="02020603050405020304" pitchFamily="18" charset="0"/>
              </a:rPr>
              <a:t> </a:t>
            </a:r>
            <a:r>
              <a:rPr lang="en-GB" sz="1800" dirty="0" err="1">
                <a:solidFill>
                  <a:schemeClr val="accent1">
                    <a:lumMod val="50000"/>
                  </a:schemeClr>
                </a:solidFill>
                <a:latin typeface="+mn-lt"/>
                <a:ea typeface="+mn-ea"/>
                <a:cs typeface="Times New Roman" panose="02020603050405020304" pitchFamily="18" charset="0"/>
              </a:rPr>
              <a:t>dalla</a:t>
            </a:r>
            <a:r>
              <a:rPr lang="en-GB" sz="1800" dirty="0">
                <a:solidFill>
                  <a:schemeClr val="accent1">
                    <a:lumMod val="50000"/>
                  </a:schemeClr>
                </a:solidFill>
                <a:latin typeface="+mn-lt"/>
                <a:ea typeface="+mn-ea"/>
                <a:cs typeface="Times New Roman" panose="02020603050405020304" pitchFamily="18" charset="0"/>
              </a:rPr>
              <a:t> </a:t>
            </a:r>
            <a:r>
              <a:rPr lang="en-GB" sz="1800" dirty="0" err="1">
                <a:solidFill>
                  <a:schemeClr val="accent1">
                    <a:lumMod val="50000"/>
                  </a:schemeClr>
                </a:solidFill>
                <a:latin typeface="+mn-lt"/>
                <a:ea typeface="+mn-ea"/>
                <a:cs typeface="Times New Roman" panose="02020603050405020304" pitchFamily="18" charset="0"/>
              </a:rPr>
              <a:t>valutazione</a:t>
            </a:r>
            <a:r>
              <a:rPr lang="en-GB" sz="1800" dirty="0">
                <a:solidFill>
                  <a:schemeClr val="accent1">
                    <a:lumMod val="50000"/>
                  </a:schemeClr>
                </a:solidFill>
                <a:latin typeface="+mn-lt"/>
                <a:ea typeface="+mn-ea"/>
                <a:cs typeface="Times New Roman" panose="02020603050405020304" pitchFamily="18" charset="0"/>
              </a:rPr>
              <a:t> </a:t>
            </a:r>
            <a:r>
              <a:rPr lang="en-GB" sz="1800" dirty="0" err="1">
                <a:solidFill>
                  <a:schemeClr val="accent1">
                    <a:lumMod val="50000"/>
                  </a:schemeClr>
                </a:solidFill>
                <a:latin typeface="+mn-lt"/>
                <a:ea typeface="+mn-ea"/>
                <a:cs typeface="Times New Roman" panose="02020603050405020304" pitchFamily="18" charset="0"/>
              </a:rPr>
              <a:t>midollare</a:t>
            </a:r>
            <a:endParaRPr lang="en-GB" sz="1800" dirty="0">
              <a:solidFill>
                <a:schemeClr val="accent1">
                  <a:lumMod val="50000"/>
                </a:schemeClr>
              </a:solidFill>
              <a:latin typeface="+mn-lt"/>
              <a:ea typeface="+mn-ea"/>
              <a:cs typeface="Times New Roman" panose="02020603050405020304" pitchFamily="18" charset="0"/>
            </a:endParaRPr>
          </a:p>
        </p:txBody>
      </p:sp>
      <p:sp>
        <p:nvSpPr>
          <p:cNvPr id="9" name="CasellaDiTesto 8"/>
          <p:cNvSpPr txBox="1"/>
          <p:nvPr/>
        </p:nvSpPr>
        <p:spPr>
          <a:xfrm>
            <a:off x="2051720" y="1941315"/>
            <a:ext cx="357790" cy="507831"/>
          </a:xfrm>
          <a:prstGeom prst="rect">
            <a:avLst/>
          </a:prstGeom>
          <a:noFill/>
        </p:spPr>
        <p:txBody>
          <a:bodyPr wrap="none" rtlCol="0">
            <a:spAutoFit/>
          </a:bodyPr>
          <a:lstStyle/>
          <a:p>
            <a:r>
              <a:rPr lang="it-IT" sz="2700" dirty="0"/>
              <a:t>+</a:t>
            </a:r>
          </a:p>
        </p:txBody>
      </p:sp>
      <p:cxnSp>
        <p:nvCxnSpPr>
          <p:cNvPr id="10" name="Straight Arrow Connector 4">
            <a:extLst>
              <a:ext uri="{FF2B5EF4-FFF2-40B4-BE49-F238E27FC236}">
                <a16:creationId xmlns:a16="http://schemas.microsoft.com/office/drawing/2014/main" id="{7A7B4EBD-39F0-CE40-8AA5-4BC3103DD183}"/>
              </a:ext>
            </a:extLst>
          </p:cNvPr>
          <p:cNvCxnSpPr>
            <a:cxnSpLocks/>
          </p:cNvCxnSpPr>
          <p:nvPr/>
        </p:nvCxnSpPr>
        <p:spPr>
          <a:xfrm flipV="1">
            <a:off x="3442810" y="4129620"/>
            <a:ext cx="1669451" cy="60651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49A416F-D56D-DF44-AB82-371421CEE1C9}"/>
              </a:ext>
            </a:extLst>
          </p:cNvPr>
          <p:cNvCxnSpPr>
            <a:cxnSpLocks/>
          </p:cNvCxnSpPr>
          <p:nvPr/>
        </p:nvCxnSpPr>
        <p:spPr>
          <a:xfrm flipV="1">
            <a:off x="3491880" y="4736138"/>
            <a:ext cx="1521571" cy="1830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21">
            <a:extLst>
              <a:ext uri="{FF2B5EF4-FFF2-40B4-BE49-F238E27FC236}">
                <a16:creationId xmlns:a16="http://schemas.microsoft.com/office/drawing/2014/main" id="{E5BDDB22-BD9C-564C-93C3-292538EF9107}"/>
              </a:ext>
            </a:extLst>
          </p:cNvPr>
          <p:cNvCxnSpPr>
            <a:cxnSpLocks/>
          </p:cNvCxnSpPr>
          <p:nvPr/>
        </p:nvCxnSpPr>
        <p:spPr>
          <a:xfrm>
            <a:off x="3491880" y="5103057"/>
            <a:ext cx="1289931" cy="238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
            <a:extLst>
              <a:ext uri="{FF2B5EF4-FFF2-40B4-BE49-F238E27FC236}">
                <a16:creationId xmlns:a16="http://schemas.microsoft.com/office/drawing/2014/main" id="{C6442F14-480D-C14E-B856-B7D68C7D0CAB}"/>
              </a:ext>
            </a:extLst>
          </p:cNvPr>
          <p:cNvSpPr txBox="1">
            <a:spLocks noChangeArrowheads="1"/>
          </p:cNvSpPr>
          <p:nvPr/>
        </p:nvSpPr>
        <p:spPr bwMode="auto">
          <a:xfrm>
            <a:off x="5309620" y="4609201"/>
            <a:ext cx="1478519" cy="25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5" tIns="34269" rIns="68535" bIns="34269">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1200" b="1" dirty="0" err="1">
                <a:solidFill>
                  <a:srgbClr val="000000"/>
                </a:solidFill>
              </a:rPr>
              <a:t>Leucemia</a:t>
            </a:r>
            <a:r>
              <a:rPr lang="en-US" altLang="it-IT" sz="1200" b="1" dirty="0">
                <a:solidFill>
                  <a:srgbClr val="000000"/>
                </a:solidFill>
              </a:rPr>
              <a:t> a </a:t>
            </a:r>
            <a:r>
              <a:rPr lang="en-US" altLang="it-IT" sz="1200" b="1" dirty="0" err="1">
                <a:solidFill>
                  <a:srgbClr val="000000"/>
                </a:solidFill>
              </a:rPr>
              <a:t>mastociti</a:t>
            </a:r>
            <a:endParaRPr lang="en-US" altLang="it-IT" sz="1200" b="1" dirty="0">
              <a:solidFill>
                <a:srgbClr val="000000"/>
              </a:solidFill>
            </a:endParaRPr>
          </a:p>
        </p:txBody>
      </p:sp>
      <p:sp>
        <p:nvSpPr>
          <p:cNvPr id="14" name="TextBox 26">
            <a:extLst>
              <a:ext uri="{FF2B5EF4-FFF2-40B4-BE49-F238E27FC236}">
                <a16:creationId xmlns:a16="http://schemas.microsoft.com/office/drawing/2014/main" id="{09486DA0-1F0E-9447-9D4D-85B9491AD93C}"/>
              </a:ext>
            </a:extLst>
          </p:cNvPr>
          <p:cNvSpPr txBox="1">
            <a:spLocks noChangeArrowheads="1"/>
          </p:cNvSpPr>
          <p:nvPr/>
        </p:nvSpPr>
        <p:spPr bwMode="auto">
          <a:xfrm>
            <a:off x="5317795" y="4056871"/>
            <a:ext cx="815389" cy="25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5" tIns="34269" rIns="68535" bIns="34269">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1200" b="1" dirty="0" err="1">
                <a:solidFill>
                  <a:srgbClr val="000000"/>
                </a:solidFill>
              </a:rPr>
              <a:t>Aggressiva</a:t>
            </a:r>
            <a:endParaRPr lang="en-US" altLang="it-IT" sz="1200" b="1" dirty="0">
              <a:solidFill>
                <a:srgbClr val="000000"/>
              </a:solidFill>
            </a:endParaRPr>
          </a:p>
        </p:txBody>
      </p:sp>
      <p:sp>
        <p:nvSpPr>
          <p:cNvPr id="16" name="TextBox 33">
            <a:extLst>
              <a:ext uri="{FF2B5EF4-FFF2-40B4-BE49-F238E27FC236}">
                <a16:creationId xmlns:a16="http://schemas.microsoft.com/office/drawing/2014/main" id="{3AC1CABA-5906-554B-8F9C-E6F3A2CC527D}"/>
              </a:ext>
            </a:extLst>
          </p:cNvPr>
          <p:cNvSpPr txBox="1">
            <a:spLocks noChangeArrowheads="1"/>
          </p:cNvSpPr>
          <p:nvPr/>
        </p:nvSpPr>
        <p:spPr bwMode="auto">
          <a:xfrm>
            <a:off x="5309620" y="5103057"/>
            <a:ext cx="2115281" cy="43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5" tIns="34269" rIns="68535" bIns="34269">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1200" b="1" dirty="0" err="1">
                <a:solidFill>
                  <a:srgbClr val="000000"/>
                </a:solidFill>
              </a:rPr>
              <a:t>Associata</a:t>
            </a:r>
            <a:r>
              <a:rPr lang="en-US" altLang="it-IT" sz="1200" b="1" dirty="0">
                <a:solidFill>
                  <a:srgbClr val="000000"/>
                </a:solidFill>
              </a:rPr>
              <a:t> ad </a:t>
            </a:r>
            <a:r>
              <a:rPr lang="en-US" altLang="it-IT" sz="1200" b="1" dirty="0" err="1">
                <a:solidFill>
                  <a:srgbClr val="000000"/>
                </a:solidFill>
              </a:rPr>
              <a:t>altre</a:t>
            </a:r>
            <a:r>
              <a:rPr lang="en-US" altLang="it-IT" sz="1200" b="1" dirty="0">
                <a:solidFill>
                  <a:srgbClr val="000000"/>
                </a:solidFill>
              </a:rPr>
              <a:t> </a:t>
            </a:r>
            <a:r>
              <a:rPr lang="en-US" altLang="it-IT" sz="1200" b="1" dirty="0" err="1">
                <a:solidFill>
                  <a:srgbClr val="000000"/>
                </a:solidFill>
              </a:rPr>
              <a:t>malattie</a:t>
            </a:r>
            <a:r>
              <a:rPr lang="en-US" altLang="it-IT" sz="1200" b="1" dirty="0">
                <a:solidFill>
                  <a:srgbClr val="000000"/>
                </a:solidFill>
              </a:rPr>
              <a:t> </a:t>
            </a:r>
            <a:r>
              <a:rPr lang="en-US" altLang="it-IT" sz="1200" b="1" dirty="0" err="1">
                <a:solidFill>
                  <a:srgbClr val="000000"/>
                </a:solidFill>
              </a:rPr>
              <a:t>ematologiche</a:t>
            </a:r>
            <a:endParaRPr lang="en-US" altLang="it-IT" sz="1200" b="1" dirty="0">
              <a:solidFill>
                <a:srgbClr val="000000"/>
              </a:solidFill>
            </a:endParaRPr>
          </a:p>
        </p:txBody>
      </p:sp>
      <p:cxnSp>
        <p:nvCxnSpPr>
          <p:cNvPr id="17" name="Straight Arrow Connector 21">
            <a:extLst>
              <a:ext uri="{FF2B5EF4-FFF2-40B4-BE49-F238E27FC236}">
                <a16:creationId xmlns:a16="http://schemas.microsoft.com/office/drawing/2014/main" id="{45FEA8FA-566D-3E4C-9FF5-0C6F7D50BA54}"/>
              </a:ext>
            </a:extLst>
          </p:cNvPr>
          <p:cNvCxnSpPr>
            <a:cxnSpLocks/>
          </p:cNvCxnSpPr>
          <p:nvPr/>
        </p:nvCxnSpPr>
        <p:spPr>
          <a:xfrm>
            <a:off x="3372920" y="5242545"/>
            <a:ext cx="1703136" cy="7262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33">
            <a:extLst>
              <a:ext uri="{FF2B5EF4-FFF2-40B4-BE49-F238E27FC236}">
                <a16:creationId xmlns:a16="http://schemas.microsoft.com/office/drawing/2014/main" id="{02123C93-B8DB-1B4B-8D06-C50C6C7A9AB0}"/>
              </a:ext>
            </a:extLst>
          </p:cNvPr>
          <p:cNvSpPr txBox="1">
            <a:spLocks noChangeArrowheads="1"/>
          </p:cNvSpPr>
          <p:nvPr/>
        </p:nvSpPr>
        <p:spPr bwMode="auto">
          <a:xfrm>
            <a:off x="5127884" y="1779676"/>
            <a:ext cx="2354622" cy="43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35" tIns="34269" rIns="68535" bIns="34269">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2400" b="1" dirty="0">
                <a:solidFill>
                  <a:srgbClr val="000000"/>
                </a:solidFill>
              </a:rPr>
              <a:t>INDOLENTE</a:t>
            </a:r>
          </a:p>
        </p:txBody>
      </p:sp>
      <p:sp>
        <p:nvSpPr>
          <p:cNvPr id="3" name="TextBox 7">
            <a:extLst>
              <a:ext uri="{FF2B5EF4-FFF2-40B4-BE49-F238E27FC236}">
                <a16:creationId xmlns:a16="http://schemas.microsoft.com/office/drawing/2014/main" id="{77086229-0313-9F20-EEDA-000CFAB44E24}"/>
              </a:ext>
            </a:extLst>
          </p:cNvPr>
          <p:cNvSpPr txBox="1">
            <a:spLocks noChangeArrowheads="1"/>
          </p:cNvSpPr>
          <p:nvPr/>
        </p:nvSpPr>
        <p:spPr bwMode="auto">
          <a:xfrm>
            <a:off x="5288588" y="5834941"/>
            <a:ext cx="1520582" cy="253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5" tIns="34269" rIns="68535" bIns="34269">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1200" b="1" dirty="0">
                <a:solidFill>
                  <a:srgbClr val="000000"/>
                </a:solidFill>
              </a:rPr>
              <a:t>Sarcoma </a:t>
            </a:r>
            <a:r>
              <a:rPr lang="en-US" altLang="it-IT" sz="1200" b="1" dirty="0" err="1">
                <a:solidFill>
                  <a:srgbClr val="000000"/>
                </a:solidFill>
              </a:rPr>
              <a:t>mastocitario</a:t>
            </a:r>
            <a:endParaRPr lang="en-US" altLang="it-IT" sz="1200" b="1" dirty="0">
              <a:solidFill>
                <a:srgbClr val="000000"/>
              </a:solidFill>
            </a:endParaRPr>
          </a:p>
        </p:txBody>
      </p:sp>
      <p:cxnSp>
        <p:nvCxnSpPr>
          <p:cNvPr id="21" name="Straight Arrow Connector 21">
            <a:extLst>
              <a:ext uri="{FF2B5EF4-FFF2-40B4-BE49-F238E27FC236}">
                <a16:creationId xmlns:a16="http://schemas.microsoft.com/office/drawing/2014/main" id="{47EADF91-AAE8-8ABD-DADB-EC160C9A2BF8}"/>
              </a:ext>
            </a:extLst>
          </p:cNvPr>
          <p:cNvCxnSpPr>
            <a:cxnSpLocks/>
          </p:cNvCxnSpPr>
          <p:nvPr/>
        </p:nvCxnSpPr>
        <p:spPr>
          <a:xfrm>
            <a:off x="4284371" y="3294733"/>
            <a:ext cx="165578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6">
            <a:extLst>
              <a:ext uri="{FF2B5EF4-FFF2-40B4-BE49-F238E27FC236}">
                <a16:creationId xmlns:a16="http://schemas.microsoft.com/office/drawing/2014/main" id="{B4D17F47-8950-7B68-77A0-E9F04296BA9A}"/>
              </a:ext>
            </a:extLst>
          </p:cNvPr>
          <p:cNvSpPr txBox="1">
            <a:spLocks noChangeArrowheads="1"/>
          </p:cNvSpPr>
          <p:nvPr/>
        </p:nvSpPr>
        <p:spPr bwMode="auto">
          <a:xfrm>
            <a:off x="6103975" y="3165153"/>
            <a:ext cx="1306998" cy="3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5" tIns="34269" rIns="68535" bIns="34269">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1600" b="1" dirty="0">
                <a:solidFill>
                  <a:srgbClr val="000000"/>
                </a:solidFill>
              </a:rPr>
              <a:t>SMOLDERING</a:t>
            </a:r>
          </a:p>
        </p:txBody>
      </p:sp>
      <p:sp>
        <p:nvSpPr>
          <p:cNvPr id="26" name="TextBox 26">
            <a:extLst>
              <a:ext uri="{FF2B5EF4-FFF2-40B4-BE49-F238E27FC236}">
                <a16:creationId xmlns:a16="http://schemas.microsoft.com/office/drawing/2014/main" id="{D43B2722-4EE4-4A90-8766-71B2B778A06D}"/>
              </a:ext>
            </a:extLst>
          </p:cNvPr>
          <p:cNvSpPr txBox="1">
            <a:spLocks noChangeArrowheads="1"/>
          </p:cNvSpPr>
          <p:nvPr/>
        </p:nvSpPr>
        <p:spPr bwMode="auto">
          <a:xfrm>
            <a:off x="7281286" y="4529634"/>
            <a:ext cx="1029293" cy="3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5" tIns="34269" rIns="68535" bIns="34269">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1600" b="1" dirty="0">
                <a:solidFill>
                  <a:srgbClr val="000000"/>
                </a:solidFill>
              </a:rPr>
              <a:t>AVANZATE</a:t>
            </a:r>
          </a:p>
        </p:txBody>
      </p:sp>
    </p:spTree>
    <p:extLst>
      <p:ext uri="{BB962C8B-B14F-4D97-AF65-F5344CB8AC3E}">
        <p14:creationId xmlns:p14="http://schemas.microsoft.com/office/powerpoint/2010/main" val="370374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73" name="Google Shape;73;p4"/>
          <p:cNvSpPr txBox="1"/>
          <p:nvPr/>
        </p:nvSpPr>
        <p:spPr>
          <a:xfrm>
            <a:off x="4194785" y="1250664"/>
            <a:ext cx="4572000" cy="527053"/>
          </a:xfrm>
          <a:prstGeom prst="rect">
            <a:avLst/>
          </a:prstGeom>
          <a:noFill/>
          <a:ln>
            <a:noFill/>
          </a:ln>
        </p:spPr>
        <p:txBody>
          <a:bodyPr spcFirstLastPara="1" wrap="square" lIns="34284" tIns="17138" rIns="34284" bIns="17138" anchor="t" anchorCtr="0">
            <a:spAutoFit/>
          </a:bodyPr>
          <a:lstStyle/>
          <a:p>
            <a:pPr marL="800100" lvl="1" indent="-342900" algn="ctr">
              <a:buClr>
                <a:srgbClr val="000000"/>
              </a:buClr>
              <a:buSzPts val="3000"/>
              <a:buFont typeface="Wingdings" panose="05000000000000000000" pitchFamily="2" charset="2"/>
              <a:buChar char="ü"/>
            </a:pPr>
            <a:r>
              <a:rPr lang="it-IT" sz="1600" dirty="0">
                <a:solidFill>
                  <a:srgbClr val="000000"/>
                </a:solidFill>
                <a:ea typeface="Arial"/>
                <a:cs typeface="Arial"/>
                <a:sym typeface="Arial"/>
              </a:rPr>
              <a:t>La variante indolente è associata a una normale aspettativa di vita</a:t>
            </a:r>
            <a:endParaRPr sz="1600" dirty="0">
              <a:solidFill>
                <a:srgbClr val="000000"/>
              </a:solidFill>
              <a:ea typeface="Arial"/>
              <a:cs typeface="Arial"/>
              <a:sym typeface="Arial"/>
            </a:endParaRPr>
          </a:p>
        </p:txBody>
      </p:sp>
      <p:pic>
        <p:nvPicPr>
          <p:cNvPr id="74" name="Google Shape;74;p4"/>
          <p:cNvPicPr preferRelativeResize="0"/>
          <p:nvPr/>
        </p:nvPicPr>
        <p:blipFill rotWithShape="1">
          <a:blip r:embed="rId3">
            <a:alphaModFix/>
          </a:blip>
          <a:srcRect/>
          <a:stretch/>
        </p:blipFill>
        <p:spPr>
          <a:xfrm>
            <a:off x="4706372" y="2066002"/>
            <a:ext cx="4234468" cy="3016661"/>
          </a:xfrm>
          <a:prstGeom prst="rect">
            <a:avLst/>
          </a:prstGeom>
          <a:noFill/>
          <a:ln>
            <a:noFill/>
          </a:ln>
        </p:spPr>
      </p:pic>
      <p:sp>
        <p:nvSpPr>
          <p:cNvPr id="75" name="Google Shape;75;p4"/>
          <p:cNvSpPr txBox="1"/>
          <p:nvPr/>
        </p:nvSpPr>
        <p:spPr>
          <a:xfrm>
            <a:off x="5187276" y="5368136"/>
            <a:ext cx="3314700" cy="138485"/>
          </a:xfrm>
          <a:prstGeom prst="rect">
            <a:avLst/>
          </a:prstGeom>
          <a:noFill/>
          <a:ln>
            <a:noFill/>
          </a:ln>
        </p:spPr>
        <p:txBody>
          <a:bodyPr spcFirstLastPara="1" wrap="square" lIns="34284" tIns="17138" rIns="34284" bIns="17138" anchor="t" anchorCtr="0">
            <a:spAutoFit/>
          </a:bodyPr>
          <a:lstStyle/>
          <a:p>
            <a:pPr algn="r">
              <a:buClr>
                <a:srgbClr val="212121"/>
              </a:buClr>
              <a:buSzPts val="1800"/>
            </a:pPr>
            <a:r>
              <a:rPr lang="it-IT" sz="675" i="1">
                <a:solidFill>
                  <a:srgbClr val="212121"/>
                </a:solidFill>
                <a:latin typeface="Arial"/>
                <a:ea typeface="Arial"/>
                <a:cs typeface="Arial"/>
                <a:sym typeface="Arial"/>
              </a:rPr>
              <a:t>Pardanani A. et al Am J Hematol. 2023</a:t>
            </a:r>
            <a:r>
              <a:rPr lang="it-IT" sz="600" i="1">
                <a:solidFill>
                  <a:srgbClr val="212121"/>
                </a:solidFill>
                <a:latin typeface="Arial"/>
                <a:ea typeface="Arial"/>
                <a:cs typeface="Arial"/>
                <a:sym typeface="Arial"/>
              </a:rPr>
              <a:t>;</a:t>
            </a:r>
            <a:endParaRPr sz="600" b="1" i="1">
              <a:solidFill>
                <a:srgbClr val="000000"/>
              </a:solidFill>
              <a:latin typeface="Arial"/>
              <a:ea typeface="Arial"/>
              <a:cs typeface="Arial"/>
              <a:sym typeface="Arial"/>
            </a:endParaRPr>
          </a:p>
        </p:txBody>
      </p:sp>
      <p:sp>
        <p:nvSpPr>
          <p:cNvPr id="76" name="Google Shape;76;p4"/>
          <p:cNvSpPr txBox="1"/>
          <p:nvPr/>
        </p:nvSpPr>
        <p:spPr>
          <a:xfrm>
            <a:off x="377681" y="1227958"/>
            <a:ext cx="4434412" cy="773274"/>
          </a:xfrm>
          <a:prstGeom prst="rect">
            <a:avLst/>
          </a:prstGeom>
          <a:noFill/>
          <a:ln>
            <a:noFill/>
          </a:ln>
        </p:spPr>
        <p:txBody>
          <a:bodyPr spcFirstLastPara="1" wrap="square" lIns="34284" tIns="17138" rIns="34284" bIns="17138" anchor="t" anchorCtr="0">
            <a:spAutoFit/>
          </a:bodyPr>
          <a:lstStyle/>
          <a:p>
            <a:pPr marL="285750" indent="-285750" algn="ctr">
              <a:buClr>
                <a:srgbClr val="000000"/>
              </a:buClr>
              <a:buSzPts val="3000"/>
              <a:buFont typeface="Wingdings" panose="05000000000000000000" pitchFamily="2" charset="2"/>
              <a:buChar char="ü"/>
            </a:pPr>
            <a:r>
              <a:rPr lang="it-IT" sz="1600" dirty="0">
                <a:solidFill>
                  <a:srgbClr val="000000"/>
                </a:solidFill>
                <a:ea typeface="Arial"/>
                <a:cs typeface="Arial"/>
                <a:sym typeface="Arial"/>
              </a:rPr>
              <a:t>La variante indolente è la forma più frequente di mastocitosi sistemica, costituendo fino all’80-90% dei casi</a:t>
            </a:r>
            <a:r>
              <a:rPr lang="it-IT" sz="525" dirty="0">
                <a:solidFill>
                  <a:srgbClr val="000000"/>
                </a:solidFill>
                <a:latin typeface="Arial"/>
                <a:ea typeface="Arial"/>
                <a:cs typeface="Arial"/>
                <a:sym typeface="Arial"/>
              </a:rPr>
              <a:t>. </a:t>
            </a:r>
            <a:endParaRPr sz="525" dirty="0">
              <a:solidFill>
                <a:srgbClr val="000000"/>
              </a:solidFill>
              <a:latin typeface="Arial"/>
              <a:ea typeface="Arial"/>
              <a:cs typeface="Arial"/>
              <a:sym typeface="Arial"/>
            </a:endParaRPr>
          </a:p>
        </p:txBody>
      </p:sp>
      <p:graphicFrame>
        <p:nvGraphicFramePr>
          <p:cNvPr id="77" name="Google Shape;77;p4"/>
          <p:cNvGraphicFramePr/>
          <p:nvPr>
            <p:extLst>
              <p:ext uri="{D42A27DB-BD31-4B8C-83A1-F6EECF244321}">
                <p14:modId xmlns:p14="http://schemas.microsoft.com/office/powerpoint/2010/main" val="1997682263"/>
              </p:ext>
            </p:extLst>
          </p:nvPr>
        </p:nvGraphicFramePr>
        <p:xfrm>
          <a:off x="752145" y="2385832"/>
          <a:ext cx="3685485" cy="1074428"/>
        </p:xfrm>
        <a:graphic>
          <a:graphicData uri="http://schemas.openxmlformats.org/drawingml/2006/table">
            <a:tbl>
              <a:tblPr firstRow="1" bandRow="1">
                <a:noFill/>
              </a:tblPr>
              <a:tblGrid>
                <a:gridCol w="737097">
                  <a:extLst>
                    <a:ext uri="{9D8B030D-6E8A-4147-A177-3AD203B41FA5}">
                      <a16:colId xmlns:a16="http://schemas.microsoft.com/office/drawing/2014/main" val="20000"/>
                    </a:ext>
                  </a:extLst>
                </a:gridCol>
                <a:gridCol w="737097">
                  <a:extLst>
                    <a:ext uri="{9D8B030D-6E8A-4147-A177-3AD203B41FA5}">
                      <a16:colId xmlns:a16="http://schemas.microsoft.com/office/drawing/2014/main" val="20001"/>
                    </a:ext>
                  </a:extLst>
                </a:gridCol>
                <a:gridCol w="737097">
                  <a:extLst>
                    <a:ext uri="{9D8B030D-6E8A-4147-A177-3AD203B41FA5}">
                      <a16:colId xmlns:a16="http://schemas.microsoft.com/office/drawing/2014/main" val="20002"/>
                    </a:ext>
                  </a:extLst>
                </a:gridCol>
                <a:gridCol w="737097">
                  <a:extLst>
                    <a:ext uri="{9D8B030D-6E8A-4147-A177-3AD203B41FA5}">
                      <a16:colId xmlns:a16="http://schemas.microsoft.com/office/drawing/2014/main" val="20003"/>
                    </a:ext>
                  </a:extLst>
                </a:gridCol>
                <a:gridCol w="737097">
                  <a:extLst>
                    <a:ext uri="{9D8B030D-6E8A-4147-A177-3AD203B41FA5}">
                      <a16:colId xmlns:a16="http://schemas.microsoft.com/office/drawing/2014/main" val="20004"/>
                    </a:ext>
                  </a:extLst>
                </a:gridCol>
              </a:tblGrid>
              <a:tr h="576096">
                <a:tc>
                  <a:txBody>
                    <a:bodyPr/>
                    <a:lstStyle/>
                    <a:p>
                      <a:pPr marL="0" marR="0" lvl="0" indent="0" algn="ctr" rtl="0">
                        <a:lnSpc>
                          <a:spcPct val="100000"/>
                        </a:lnSpc>
                        <a:spcBef>
                          <a:spcPts val="0"/>
                        </a:spcBef>
                        <a:spcAft>
                          <a:spcPts val="0"/>
                        </a:spcAft>
                        <a:buClr>
                          <a:srgbClr val="000000"/>
                        </a:buClr>
                        <a:buSzPts val="2000"/>
                        <a:buFont typeface="Arial"/>
                        <a:buNone/>
                      </a:pPr>
                      <a:r>
                        <a:rPr lang="it-IT" sz="1100" b="1" i="0" u="none" strike="noStrike" cap="none" dirty="0">
                          <a:solidFill>
                            <a:srgbClr val="000000"/>
                          </a:solidFill>
                          <a:latin typeface="+mn-lt"/>
                          <a:ea typeface="Arial"/>
                          <a:cs typeface="Arial"/>
                          <a:sym typeface="Arial"/>
                        </a:rPr>
                        <a:t>Sanchez (2011)</a:t>
                      </a:r>
                      <a:endParaRPr sz="1100" u="none" strike="noStrike" cap="none" dirty="0">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dirty="0">
                          <a:latin typeface="+mn-lt"/>
                        </a:rPr>
                        <a:t>N° (%)</a:t>
                      </a:r>
                      <a:endParaRPr sz="1100" u="none" strike="noStrike" cap="none" dirty="0">
                        <a:latin typeface="+mn-lt"/>
                      </a:endParaRPr>
                    </a:p>
                  </a:txBody>
                  <a:tcPr marL="34294" marR="34294" marT="17147" marB="17147">
                    <a:solidFill>
                      <a:srgbClr val="B3C6E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it-IT" sz="1100" b="1" u="none" strike="noStrike" cap="none" dirty="0">
                          <a:latin typeface="+mn-lt"/>
                        </a:rPr>
                        <a:t>Cohen </a:t>
                      </a:r>
                      <a:endParaRPr sz="1100" u="none" strike="noStrike" cap="none" dirty="0">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dirty="0">
                          <a:latin typeface="+mn-lt"/>
                        </a:rPr>
                        <a:t>(2014)</a:t>
                      </a:r>
                      <a:endParaRPr sz="1100" u="none" strike="noStrike" cap="none" dirty="0">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dirty="0">
                          <a:latin typeface="+mn-lt"/>
                        </a:rPr>
                        <a:t>N° (%)</a:t>
                      </a:r>
                      <a:endParaRPr sz="1100" u="none" strike="noStrike" cap="none" dirty="0">
                        <a:latin typeface="+mn-lt"/>
                      </a:endParaRPr>
                    </a:p>
                  </a:txBody>
                  <a:tcPr marL="34294" marR="34294" marT="17147" marB="17147">
                    <a:solidFill>
                      <a:srgbClr val="B3C6E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it-IT" sz="1100" b="1" u="none" strike="noStrike" cap="none" dirty="0">
                          <a:latin typeface="+mn-lt"/>
                        </a:rPr>
                        <a:t>Pieri</a:t>
                      </a:r>
                      <a:endParaRPr sz="1100" u="none" strike="noStrike" cap="none" dirty="0">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dirty="0">
                          <a:latin typeface="+mn-lt"/>
                        </a:rPr>
                        <a:t>(2016)</a:t>
                      </a:r>
                      <a:endParaRPr sz="1100" u="none" strike="noStrike" cap="none" dirty="0">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dirty="0">
                          <a:latin typeface="+mn-lt"/>
                        </a:rPr>
                        <a:t>N° (%)</a:t>
                      </a:r>
                      <a:endParaRPr sz="1100" u="none" strike="noStrike" cap="none" dirty="0">
                        <a:latin typeface="+mn-lt"/>
                      </a:endParaRPr>
                    </a:p>
                    <a:p>
                      <a:pPr marL="0" marR="0" lvl="0" indent="0" algn="ctr" rtl="0">
                        <a:lnSpc>
                          <a:spcPct val="100000"/>
                        </a:lnSpc>
                        <a:spcBef>
                          <a:spcPts val="0"/>
                        </a:spcBef>
                        <a:spcAft>
                          <a:spcPts val="0"/>
                        </a:spcAft>
                        <a:buClr>
                          <a:srgbClr val="000000"/>
                        </a:buClr>
                        <a:buSzPts val="2000"/>
                        <a:buFont typeface="Arial"/>
                        <a:buNone/>
                      </a:pPr>
                      <a:endParaRPr sz="1100" b="1" u="none" strike="noStrike" cap="none" dirty="0">
                        <a:latin typeface="+mn-lt"/>
                      </a:endParaRPr>
                    </a:p>
                  </a:txBody>
                  <a:tcPr marL="34294" marR="34294" marT="17147" marB="17147">
                    <a:solidFill>
                      <a:srgbClr val="B3C6E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it-IT" sz="1100" b="1" u="none" strike="noStrike" cap="none">
                          <a:latin typeface="+mn-lt"/>
                        </a:rPr>
                        <a:t>Valent </a:t>
                      </a:r>
                      <a:endParaRPr sz="1100" u="none" strike="noStrike" cap="none">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a:latin typeface="+mn-lt"/>
                        </a:rPr>
                        <a:t>(2019)</a:t>
                      </a:r>
                      <a:endParaRPr sz="1100" u="none" strike="noStrike" cap="none">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a:latin typeface="+mn-lt"/>
                        </a:rPr>
                        <a:t>N° (%)</a:t>
                      </a:r>
                      <a:endParaRPr sz="1100" u="none" strike="noStrike" cap="none">
                        <a:latin typeface="+mn-lt"/>
                      </a:endParaRPr>
                    </a:p>
                  </a:txBody>
                  <a:tcPr marL="34294" marR="34294" marT="17147" marB="17147">
                    <a:solidFill>
                      <a:srgbClr val="B3C6E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it-IT" sz="1100" b="1" u="none" strike="noStrike" cap="none">
                          <a:latin typeface="+mn-lt"/>
                        </a:rPr>
                        <a:t>Sordi</a:t>
                      </a:r>
                      <a:endParaRPr sz="1100" u="none" strike="noStrike" cap="none">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a:latin typeface="+mn-lt"/>
                        </a:rPr>
                        <a:t>(2023)</a:t>
                      </a:r>
                      <a:endParaRPr sz="1100" u="none" strike="noStrike" cap="none">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b="1" u="none" strike="noStrike" cap="none">
                          <a:latin typeface="+mn-lt"/>
                        </a:rPr>
                        <a:t>N° (%)</a:t>
                      </a:r>
                      <a:endParaRPr sz="1100" u="none" strike="noStrike" cap="none">
                        <a:latin typeface="+mn-lt"/>
                      </a:endParaRPr>
                    </a:p>
                  </a:txBody>
                  <a:tcPr marL="34294" marR="34294" marT="17147" marB="17147">
                    <a:solidFill>
                      <a:srgbClr val="B3C6E7"/>
                    </a:solidFill>
                  </a:tcPr>
                </a:tc>
                <a:extLst>
                  <a:ext uri="{0D108BD9-81ED-4DB2-BD59-A6C34878D82A}">
                    <a16:rowId xmlns:a16="http://schemas.microsoft.com/office/drawing/2014/main" val="10000"/>
                  </a:ext>
                </a:extLst>
              </a:tr>
              <a:tr h="317316">
                <a:tc>
                  <a:txBody>
                    <a:bodyPr/>
                    <a:lstStyle/>
                    <a:p>
                      <a:pPr marL="0" marR="0" lvl="0" indent="0" algn="ctr" rtl="0">
                        <a:lnSpc>
                          <a:spcPct val="100000"/>
                        </a:lnSpc>
                        <a:spcBef>
                          <a:spcPts val="0"/>
                        </a:spcBef>
                        <a:spcAft>
                          <a:spcPts val="0"/>
                        </a:spcAft>
                        <a:buClr>
                          <a:srgbClr val="000000"/>
                        </a:buClr>
                        <a:buSzPts val="2000"/>
                        <a:buFont typeface="Arial"/>
                        <a:buNone/>
                      </a:pPr>
                      <a:r>
                        <a:rPr lang="it-IT" sz="1100" u="none" strike="noStrike" cap="none">
                          <a:latin typeface="+mn-lt"/>
                        </a:rPr>
                        <a:t>93/113</a:t>
                      </a:r>
                      <a:endParaRPr sz="1100" u="none" strike="noStrike" cap="none">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u="none" strike="noStrike" cap="none">
                          <a:latin typeface="+mn-lt"/>
                        </a:rPr>
                        <a:t>82%</a:t>
                      </a:r>
                      <a:endParaRPr sz="1100" u="none" strike="noStrike" cap="none">
                        <a:latin typeface="+mn-lt"/>
                      </a:endParaRPr>
                    </a:p>
                  </a:txBody>
                  <a:tcPr marL="34294" marR="34294" marT="17147" marB="17147"/>
                </a:tc>
                <a:tc>
                  <a:txBody>
                    <a:bodyPr/>
                    <a:lstStyle/>
                    <a:p>
                      <a:pPr marL="0" marR="0" lvl="0" indent="0" algn="ctr" rtl="0">
                        <a:lnSpc>
                          <a:spcPct val="100000"/>
                        </a:lnSpc>
                        <a:spcBef>
                          <a:spcPts val="0"/>
                        </a:spcBef>
                        <a:spcAft>
                          <a:spcPts val="0"/>
                        </a:spcAft>
                        <a:buClr>
                          <a:srgbClr val="000000"/>
                        </a:buClr>
                        <a:buSzPts val="2000"/>
                        <a:buFont typeface="Arial"/>
                        <a:buNone/>
                      </a:pPr>
                      <a:r>
                        <a:rPr lang="it-IT" sz="1100" u="none" strike="noStrike" cap="none" dirty="0">
                          <a:latin typeface="+mn-lt"/>
                        </a:rPr>
                        <a:t>450/548</a:t>
                      </a:r>
                      <a:endParaRPr sz="1100" u="none" strike="noStrike" cap="none" dirty="0">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u="none" strike="noStrike" cap="none" dirty="0">
                          <a:latin typeface="+mn-lt"/>
                        </a:rPr>
                        <a:t>82%</a:t>
                      </a:r>
                      <a:endParaRPr sz="1100" u="none" strike="noStrike" cap="none" dirty="0">
                        <a:latin typeface="+mn-lt"/>
                      </a:endParaRPr>
                    </a:p>
                  </a:txBody>
                  <a:tcPr marL="34294" marR="34294" marT="17147" marB="17147"/>
                </a:tc>
                <a:tc>
                  <a:txBody>
                    <a:bodyPr/>
                    <a:lstStyle/>
                    <a:p>
                      <a:pPr marL="0" marR="0" lvl="0" indent="0" algn="ctr" rtl="0">
                        <a:lnSpc>
                          <a:spcPct val="100000"/>
                        </a:lnSpc>
                        <a:spcBef>
                          <a:spcPts val="0"/>
                        </a:spcBef>
                        <a:spcAft>
                          <a:spcPts val="0"/>
                        </a:spcAft>
                        <a:buClr>
                          <a:srgbClr val="000000"/>
                        </a:buClr>
                        <a:buSzPts val="2000"/>
                        <a:buFont typeface="Arial"/>
                        <a:buNone/>
                      </a:pPr>
                      <a:r>
                        <a:rPr lang="it-IT" sz="1100" u="none" strike="noStrike" cap="none">
                          <a:latin typeface="+mn-lt"/>
                        </a:rPr>
                        <a:t>410/490</a:t>
                      </a:r>
                      <a:endParaRPr sz="1100" u="none" strike="noStrike" cap="none">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u="none" strike="noStrike" cap="none">
                          <a:latin typeface="+mn-lt"/>
                        </a:rPr>
                        <a:t>89%</a:t>
                      </a:r>
                      <a:endParaRPr sz="1100" u="none" strike="noStrike" cap="none">
                        <a:latin typeface="+mn-lt"/>
                      </a:endParaRPr>
                    </a:p>
                  </a:txBody>
                  <a:tcPr marL="34294" marR="34294" marT="17147" marB="17147"/>
                </a:tc>
                <a:tc>
                  <a:txBody>
                    <a:bodyPr/>
                    <a:lstStyle/>
                    <a:p>
                      <a:pPr marL="0" marR="0" lvl="0" indent="0" algn="ctr" rtl="0">
                        <a:lnSpc>
                          <a:spcPct val="100000"/>
                        </a:lnSpc>
                        <a:spcBef>
                          <a:spcPts val="0"/>
                        </a:spcBef>
                        <a:spcAft>
                          <a:spcPts val="0"/>
                        </a:spcAft>
                        <a:buClr>
                          <a:srgbClr val="000000"/>
                        </a:buClr>
                        <a:buSzPts val="2000"/>
                        <a:buFont typeface="Arial"/>
                        <a:buNone/>
                      </a:pPr>
                      <a:r>
                        <a:rPr lang="it-IT" sz="1100" u="none" strike="noStrike" cap="none">
                          <a:latin typeface="+mn-lt"/>
                        </a:rPr>
                        <a:t>1989/2985</a:t>
                      </a:r>
                      <a:endParaRPr sz="1100" u="none" strike="noStrike" cap="none">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u="none" strike="noStrike" cap="none">
                          <a:latin typeface="+mn-lt"/>
                        </a:rPr>
                        <a:t>79%</a:t>
                      </a:r>
                      <a:endParaRPr sz="1100" u="none" strike="noStrike" cap="none">
                        <a:latin typeface="+mn-lt"/>
                      </a:endParaRPr>
                    </a:p>
                  </a:txBody>
                  <a:tcPr marL="34294" marR="34294" marT="17147" marB="17147"/>
                </a:tc>
                <a:tc>
                  <a:txBody>
                    <a:bodyPr/>
                    <a:lstStyle/>
                    <a:p>
                      <a:pPr marL="0" marR="0" lvl="0" indent="0" algn="ctr" rtl="0">
                        <a:lnSpc>
                          <a:spcPct val="100000"/>
                        </a:lnSpc>
                        <a:spcBef>
                          <a:spcPts val="0"/>
                        </a:spcBef>
                        <a:spcAft>
                          <a:spcPts val="0"/>
                        </a:spcAft>
                        <a:buClr>
                          <a:srgbClr val="000000"/>
                        </a:buClr>
                        <a:buSzPts val="2000"/>
                        <a:buFont typeface="Arial"/>
                        <a:buNone/>
                      </a:pPr>
                      <a:r>
                        <a:rPr lang="it-IT" sz="1100" u="none" strike="noStrike" cap="none" dirty="0">
                          <a:latin typeface="+mn-lt"/>
                        </a:rPr>
                        <a:t>337/403</a:t>
                      </a:r>
                      <a:endParaRPr sz="1100" u="none" strike="noStrike" cap="none" dirty="0">
                        <a:latin typeface="+mn-lt"/>
                      </a:endParaRPr>
                    </a:p>
                    <a:p>
                      <a:pPr marL="0" marR="0" lvl="0" indent="0" algn="ctr" rtl="0">
                        <a:lnSpc>
                          <a:spcPct val="100000"/>
                        </a:lnSpc>
                        <a:spcBef>
                          <a:spcPts val="0"/>
                        </a:spcBef>
                        <a:spcAft>
                          <a:spcPts val="0"/>
                        </a:spcAft>
                        <a:buClr>
                          <a:srgbClr val="000000"/>
                        </a:buClr>
                        <a:buSzPts val="2000"/>
                        <a:buFont typeface="Arial"/>
                        <a:buNone/>
                      </a:pPr>
                      <a:r>
                        <a:rPr lang="it-IT" sz="1100" u="none" strike="noStrike" cap="none" dirty="0">
                          <a:latin typeface="+mn-lt"/>
                        </a:rPr>
                        <a:t>84%</a:t>
                      </a:r>
                      <a:endParaRPr sz="1100" u="none" strike="noStrike" cap="none" dirty="0">
                        <a:latin typeface="+mn-lt"/>
                      </a:endParaRPr>
                    </a:p>
                  </a:txBody>
                  <a:tcPr marL="34294" marR="34294" marT="17147" marB="17147"/>
                </a:tc>
                <a:extLst>
                  <a:ext uri="{0D108BD9-81ED-4DB2-BD59-A6C34878D82A}">
                    <a16:rowId xmlns:a16="http://schemas.microsoft.com/office/drawing/2014/main" val="10001"/>
                  </a:ext>
                </a:extLst>
              </a:tr>
            </a:tbl>
          </a:graphicData>
        </a:graphic>
      </p:graphicFrame>
      <p:pic>
        <p:nvPicPr>
          <p:cNvPr id="78" name="Google Shape;78;p4"/>
          <p:cNvPicPr preferRelativeResize="0"/>
          <p:nvPr/>
        </p:nvPicPr>
        <p:blipFill rotWithShape="1">
          <a:blip r:embed="rId4">
            <a:alphaModFix/>
          </a:blip>
          <a:srcRect/>
          <a:stretch/>
        </p:blipFill>
        <p:spPr>
          <a:xfrm>
            <a:off x="642024" y="4252012"/>
            <a:ext cx="3391162" cy="2232248"/>
          </a:xfrm>
          <a:prstGeom prst="rect">
            <a:avLst/>
          </a:prstGeom>
          <a:noFill/>
          <a:ln>
            <a:noFill/>
          </a:ln>
        </p:spPr>
      </p:pic>
      <p:sp>
        <p:nvSpPr>
          <p:cNvPr id="79" name="Google Shape;79;p4"/>
          <p:cNvSpPr txBox="1"/>
          <p:nvPr/>
        </p:nvSpPr>
        <p:spPr>
          <a:xfrm>
            <a:off x="3923928" y="6038145"/>
            <a:ext cx="1707452" cy="796358"/>
          </a:xfrm>
          <a:prstGeom prst="rect">
            <a:avLst/>
          </a:prstGeom>
          <a:noFill/>
          <a:ln>
            <a:noFill/>
          </a:ln>
        </p:spPr>
        <p:txBody>
          <a:bodyPr spcFirstLastPara="1" wrap="square" lIns="34284" tIns="17138" rIns="34284" bIns="17138" anchor="t" anchorCtr="0">
            <a:spAutoFit/>
          </a:bodyPr>
          <a:lstStyle/>
          <a:p>
            <a:pPr algn="ctr">
              <a:buClr>
                <a:srgbClr val="1C1D1E"/>
              </a:buClr>
              <a:buSzPts val="1800"/>
            </a:pPr>
            <a:r>
              <a:rPr lang="it-IT" sz="675" dirty="0">
                <a:solidFill>
                  <a:srgbClr val="1C1D1E"/>
                </a:solidFill>
                <a:latin typeface="Arial"/>
                <a:ea typeface="Arial"/>
                <a:cs typeface="Arial"/>
                <a:sym typeface="Arial"/>
              </a:rPr>
              <a:t>The data </a:t>
            </a:r>
            <a:r>
              <a:rPr lang="it-IT" sz="675" dirty="0" err="1">
                <a:solidFill>
                  <a:srgbClr val="1C1D1E"/>
                </a:solidFill>
                <a:latin typeface="Arial"/>
                <a:ea typeface="Arial"/>
                <a:cs typeface="Arial"/>
                <a:sym typeface="Arial"/>
              </a:rPr>
              <a:t>registry</a:t>
            </a:r>
            <a:r>
              <a:rPr lang="it-IT" sz="675" dirty="0">
                <a:solidFill>
                  <a:srgbClr val="1C1D1E"/>
                </a:solidFill>
                <a:latin typeface="Arial"/>
                <a:ea typeface="Arial"/>
                <a:cs typeface="Arial"/>
                <a:sym typeface="Arial"/>
              </a:rPr>
              <a:t> of the </a:t>
            </a:r>
            <a:r>
              <a:rPr lang="it-IT" sz="675" dirty="0" err="1">
                <a:solidFill>
                  <a:srgbClr val="1C1D1E"/>
                </a:solidFill>
                <a:latin typeface="Arial"/>
                <a:ea typeface="Arial"/>
                <a:cs typeface="Arial"/>
                <a:sym typeface="Arial"/>
              </a:rPr>
              <a:t>European</a:t>
            </a:r>
            <a:r>
              <a:rPr lang="it-IT" sz="675" dirty="0">
                <a:solidFill>
                  <a:srgbClr val="1C1D1E"/>
                </a:solidFill>
                <a:latin typeface="Arial"/>
                <a:ea typeface="Arial"/>
                <a:cs typeface="Arial"/>
                <a:sym typeface="Arial"/>
              </a:rPr>
              <a:t> Competence Network on Mastocytosis (ECNM); </a:t>
            </a:r>
            <a:r>
              <a:rPr lang="it-IT" sz="675" i="1" dirty="0">
                <a:solidFill>
                  <a:srgbClr val="1C1D1E"/>
                </a:solidFill>
                <a:latin typeface="Arial"/>
                <a:ea typeface="Arial"/>
                <a:cs typeface="Arial"/>
                <a:sym typeface="Arial"/>
              </a:rPr>
              <a:t>J </a:t>
            </a:r>
            <a:r>
              <a:rPr lang="it-IT" sz="675" i="1" dirty="0" err="1">
                <a:solidFill>
                  <a:srgbClr val="1C1D1E"/>
                </a:solidFill>
                <a:latin typeface="Arial"/>
                <a:ea typeface="Arial"/>
                <a:cs typeface="Arial"/>
                <a:sym typeface="Arial"/>
              </a:rPr>
              <a:t>Allergy</a:t>
            </a:r>
            <a:r>
              <a:rPr lang="it-IT" sz="675" i="1" dirty="0">
                <a:solidFill>
                  <a:srgbClr val="1C1D1E"/>
                </a:solidFill>
                <a:latin typeface="Arial"/>
                <a:ea typeface="Arial"/>
                <a:cs typeface="Arial"/>
                <a:sym typeface="Arial"/>
              </a:rPr>
              <a:t> </a:t>
            </a:r>
            <a:r>
              <a:rPr lang="it-IT" sz="675" i="1" dirty="0" err="1">
                <a:solidFill>
                  <a:srgbClr val="1C1D1E"/>
                </a:solidFill>
                <a:latin typeface="Arial"/>
                <a:ea typeface="Arial"/>
                <a:cs typeface="Arial"/>
                <a:sym typeface="Arial"/>
              </a:rPr>
              <a:t>Clin</a:t>
            </a:r>
            <a:r>
              <a:rPr lang="it-IT" sz="675" i="1" dirty="0">
                <a:solidFill>
                  <a:srgbClr val="1C1D1E"/>
                </a:solidFill>
                <a:latin typeface="Arial"/>
                <a:ea typeface="Arial"/>
                <a:cs typeface="Arial"/>
                <a:sym typeface="Arial"/>
              </a:rPr>
              <a:t> </a:t>
            </a:r>
            <a:r>
              <a:rPr lang="it-IT" sz="675" i="1" dirty="0" err="1">
                <a:solidFill>
                  <a:srgbClr val="1C1D1E"/>
                </a:solidFill>
                <a:latin typeface="Arial"/>
                <a:ea typeface="Arial"/>
                <a:cs typeface="Arial"/>
                <a:sym typeface="Arial"/>
              </a:rPr>
              <a:t>Immunol</a:t>
            </a:r>
            <a:r>
              <a:rPr lang="it-IT" sz="675" i="1" dirty="0">
                <a:solidFill>
                  <a:srgbClr val="1C1D1E"/>
                </a:solidFill>
                <a:latin typeface="Arial"/>
                <a:ea typeface="Arial"/>
                <a:cs typeface="Arial"/>
                <a:sym typeface="Arial"/>
              </a:rPr>
              <a:t> </a:t>
            </a:r>
            <a:r>
              <a:rPr lang="it-IT" sz="675" i="1" dirty="0" err="1">
                <a:solidFill>
                  <a:srgbClr val="1C1D1E"/>
                </a:solidFill>
                <a:latin typeface="Arial"/>
                <a:ea typeface="Arial"/>
                <a:cs typeface="Arial"/>
                <a:sym typeface="Arial"/>
              </a:rPr>
              <a:t>Pract</a:t>
            </a:r>
            <a:r>
              <a:rPr lang="it-IT" sz="675" dirty="0">
                <a:solidFill>
                  <a:srgbClr val="1C1D1E"/>
                </a:solidFill>
                <a:latin typeface="Arial"/>
                <a:ea typeface="Arial"/>
                <a:cs typeface="Arial"/>
                <a:sym typeface="Arial"/>
              </a:rPr>
              <a:t>. 2019;</a:t>
            </a:r>
            <a:endParaRPr sz="1125" dirty="0">
              <a:solidFill>
                <a:srgbClr val="000000"/>
              </a:solidFill>
              <a:latin typeface="Helvetica Neue"/>
              <a:ea typeface="Helvetica Neue"/>
              <a:cs typeface="Helvetica Neue"/>
              <a:sym typeface="Helvetica Neue"/>
            </a:endParaRPr>
          </a:p>
          <a:p>
            <a:pPr algn="ctr">
              <a:buClr>
                <a:srgbClr val="000000"/>
              </a:buClr>
              <a:buSzPts val="3000"/>
            </a:pPr>
            <a:br>
              <a:rPr lang="it-IT" sz="1125" b="1" dirty="0">
                <a:solidFill>
                  <a:srgbClr val="000000"/>
                </a:solidFill>
                <a:latin typeface="Helvetica Neue"/>
                <a:ea typeface="Helvetica Neue"/>
                <a:cs typeface="Helvetica Neue"/>
                <a:sym typeface="Helvetica Neue"/>
              </a:rPr>
            </a:br>
            <a:endParaRPr sz="1125" b="1" dirty="0">
              <a:solidFill>
                <a:srgbClr val="000000"/>
              </a:solidFill>
              <a:latin typeface="Helvetica Neue"/>
              <a:ea typeface="Helvetica Neue"/>
              <a:cs typeface="Helvetica Neue"/>
              <a:sym typeface="Helvetica Neue"/>
            </a:endParaRPr>
          </a:p>
        </p:txBody>
      </p:sp>
      <p:sp>
        <p:nvSpPr>
          <p:cNvPr id="80" name="Google Shape;80;p4"/>
          <p:cNvSpPr/>
          <p:nvPr/>
        </p:nvSpPr>
        <p:spPr>
          <a:xfrm rot="1535200">
            <a:off x="2948477" y="3624749"/>
            <a:ext cx="98971" cy="849357"/>
          </a:xfrm>
          <a:prstGeom prst="downArrow">
            <a:avLst>
              <a:gd name="adj1" fmla="val 50000"/>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34284" tIns="17138" rIns="34284" bIns="17138" anchor="ctr" anchorCtr="0">
            <a:noAutofit/>
          </a:bodyPr>
          <a:lstStyle/>
          <a:p>
            <a:pPr algn="ctr">
              <a:buClr>
                <a:srgbClr val="000000"/>
              </a:buClr>
              <a:buSzPts val="3000"/>
            </a:pPr>
            <a:endParaRPr sz="1125" b="1">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p:cNvSpPr txBox="1"/>
          <p:nvPr/>
        </p:nvSpPr>
        <p:spPr>
          <a:xfrm>
            <a:off x="503548" y="116632"/>
            <a:ext cx="4572508" cy="646331"/>
          </a:xfrm>
          <a:prstGeom prst="rect">
            <a:avLst/>
          </a:prstGeom>
          <a:noFill/>
        </p:spPr>
        <p:txBody>
          <a:bodyPr wrap="square" rtlCol="0">
            <a:spAutoFit/>
          </a:bodyPr>
          <a:lstStyle/>
          <a:p>
            <a:r>
              <a:rPr lang="it-IT" sz="3600" b="1" dirty="0">
                <a:solidFill>
                  <a:srgbClr val="C00000"/>
                </a:solidFill>
              </a:rPr>
              <a:t>Dopo la diagnosi…</a:t>
            </a:r>
          </a:p>
        </p:txBody>
      </p:sp>
      <p:sp>
        <p:nvSpPr>
          <p:cNvPr id="27" name="Text Box 3">
            <a:extLst>
              <a:ext uri="{FF2B5EF4-FFF2-40B4-BE49-F238E27FC236}">
                <a16:creationId xmlns:a16="http://schemas.microsoft.com/office/drawing/2014/main" id="{19B9A8FB-5F64-D345-A423-77267E5BA481}"/>
              </a:ext>
            </a:extLst>
          </p:cNvPr>
          <p:cNvSpPr txBox="1">
            <a:spLocks noChangeArrowheads="1"/>
          </p:cNvSpPr>
          <p:nvPr/>
        </p:nvSpPr>
        <p:spPr bwMode="auto">
          <a:xfrm>
            <a:off x="1474933" y="1725962"/>
            <a:ext cx="1101334" cy="36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1800" b="1" dirty="0" err="1">
                <a:solidFill>
                  <a:srgbClr val="000000"/>
                </a:solidFill>
                <a:latin typeface="+mn-lt"/>
              </a:rPr>
              <a:t>Indolente</a:t>
            </a:r>
            <a:endParaRPr lang="en-US" altLang="it-IT" sz="1800" b="1" dirty="0">
              <a:solidFill>
                <a:srgbClr val="000000"/>
              </a:solidFill>
              <a:latin typeface="+mn-lt"/>
            </a:endParaRPr>
          </a:p>
        </p:txBody>
      </p:sp>
      <p:sp>
        <p:nvSpPr>
          <p:cNvPr id="28" name="Text Box 5">
            <a:extLst>
              <a:ext uri="{FF2B5EF4-FFF2-40B4-BE49-F238E27FC236}">
                <a16:creationId xmlns:a16="http://schemas.microsoft.com/office/drawing/2014/main" id="{28D013DE-615B-124D-9014-C50E2D24976F}"/>
              </a:ext>
            </a:extLst>
          </p:cNvPr>
          <p:cNvSpPr txBox="1">
            <a:spLocks noChangeArrowheads="1"/>
          </p:cNvSpPr>
          <p:nvPr/>
        </p:nvSpPr>
        <p:spPr bwMode="auto">
          <a:xfrm>
            <a:off x="6495755" y="1741675"/>
            <a:ext cx="1196810" cy="36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it-IT" sz="1800" b="1" dirty="0" err="1">
                <a:solidFill>
                  <a:srgbClr val="000000"/>
                </a:solidFill>
                <a:latin typeface="+mn-lt"/>
              </a:rPr>
              <a:t>Aggressiva</a:t>
            </a:r>
            <a:endParaRPr lang="en-US" altLang="it-IT" sz="1800" b="1" dirty="0">
              <a:solidFill>
                <a:srgbClr val="000000"/>
              </a:solidFill>
              <a:latin typeface="+mn-lt"/>
            </a:endParaRPr>
          </a:p>
        </p:txBody>
      </p:sp>
      <p:sp>
        <p:nvSpPr>
          <p:cNvPr id="29" name="Line 7">
            <a:extLst>
              <a:ext uri="{FF2B5EF4-FFF2-40B4-BE49-F238E27FC236}">
                <a16:creationId xmlns:a16="http://schemas.microsoft.com/office/drawing/2014/main" id="{B5233D4B-0B08-B644-BA75-A7C7702AEA7B}"/>
              </a:ext>
            </a:extLst>
          </p:cNvPr>
          <p:cNvSpPr>
            <a:spLocks noChangeShapeType="1"/>
          </p:cNvSpPr>
          <p:nvPr/>
        </p:nvSpPr>
        <p:spPr bwMode="auto">
          <a:xfrm>
            <a:off x="533400" y="1147950"/>
            <a:ext cx="8077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it-IT"/>
          </a:p>
        </p:txBody>
      </p:sp>
      <p:sp>
        <p:nvSpPr>
          <p:cNvPr id="30" name="Line 8">
            <a:extLst>
              <a:ext uri="{FF2B5EF4-FFF2-40B4-BE49-F238E27FC236}">
                <a16:creationId xmlns:a16="http://schemas.microsoft.com/office/drawing/2014/main" id="{150FB2E5-A260-EB40-B110-6889E23DA2AB}"/>
              </a:ext>
            </a:extLst>
          </p:cNvPr>
          <p:cNvSpPr>
            <a:spLocks noChangeShapeType="1"/>
          </p:cNvSpPr>
          <p:nvPr/>
        </p:nvSpPr>
        <p:spPr bwMode="auto">
          <a:xfrm>
            <a:off x="4343400" y="843150"/>
            <a:ext cx="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1380" tIns="45692" rIns="91380" bIns="45692"/>
          <a:lstStyle/>
          <a:p>
            <a:endParaRPr lang="it-IT"/>
          </a:p>
        </p:txBody>
      </p:sp>
      <p:sp>
        <p:nvSpPr>
          <p:cNvPr id="31" name="Line 9">
            <a:extLst>
              <a:ext uri="{FF2B5EF4-FFF2-40B4-BE49-F238E27FC236}">
                <a16:creationId xmlns:a16="http://schemas.microsoft.com/office/drawing/2014/main" id="{41191FBC-3BEA-5E42-A869-8F2B5A1A2ACA}"/>
              </a:ext>
            </a:extLst>
          </p:cNvPr>
          <p:cNvSpPr>
            <a:spLocks noChangeShapeType="1"/>
          </p:cNvSpPr>
          <p:nvPr/>
        </p:nvSpPr>
        <p:spPr bwMode="auto">
          <a:xfrm>
            <a:off x="2054433" y="122415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it-IT"/>
          </a:p>
        </p:txBody>
      </p:sp>
      <p:sp>
        <p:nvSpPr>
          <p:cNvPr id="32" name="Text Box 17">
            <a:extLst>
              <a:ext uri="{FF2B5EF4-FFF2-40B4-BE49-F238E27FC236}">
                <a16:creationId xmlns:a16="http://schemas.microsoft.com/office/drawing/2014/main" id="{1601762D-3255-DD41-A8DE-8F2E7BDD7C6E}"/>
              </a:ext>
            </a:extLst>
          </p:cNvPr>
          <p:cNvSpPr txBox="1">
            <a:spLocks noChangeArrowheads="1"/>
          </p:cNvSpPr>
          <p:nvPr/>
        </p:nvSpPr>
        <p:spPr bwMode="auto">
          <a:xfrm>
            <a:off x="6138568" y="3273613"/>
            <a:ext cx="1893887" cy="64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it-IT" altLang="it-IT" sz="1800" b="1" dirty="0">
                <a:solidFill>
                  <a:srgbClr val="000000"/>
                </a:solidFill>
                <a:latin typeface="+mn-lt"/>
              </a:rPr>
              <a:t>Terapia </a:t>
            </a:r>
            <a:r>
              <a:rPr lang="it-IT" altLang="it-IT" sz="1800" b="1" dirty="0" err="1">
                <a:solidFill>
                  <a:srgbClr val="000000"/>
                </a:solidFill>
                <a:latin typeface="+mn-lt"/>
              </a:rPr>
              <a:t>citoriduttiva</a:t>
            </a:r>
            <a:endParaRPr lang="el-GR" altLang="it-IT" sz="1800" b="1" dirty="0">
              <a:solidFill>
                <a:srgbClr val="000000"/>
              </a:solidFill>
              <a:latin typeface="+mn-lt"/>
            </a:endParaRPr>
          </a:p>
        </p:txBody>
      </p:sp>
      <p:sp>
        <p:nvSpPr>
          <p:cNvPr id="33" name="Line 18">
            <a:extLst>
              <a:ext uri="{FF2B5EF4-FFF2-40B4-BE49-F238E27FC236}">
                <a16:creationId xmlns:a16="http://schemas.microsoft.com/office/drawing/2014/main" id="{F55967D1-7D4A-F04D-B352-2094CD9B3A13}"/>
              </a:ext>
            </a:extLst>
          </p:cNvPr>
          <p:cNvSpPr>
            <a:spLocks noChangeShapeType="1"/>
          </p:cNvSpPr>
          <p:nvPr/>
        </p:nvSpPr>
        <p:spPr bwMode="auto">
          <a:xfrm>
            <a:off x="7045030" y="2214750"/>
            <a:ext cx="0" cy="838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it-IT"/>
          </a:p>
        </p:txBody>
      </p:sp>
      <p:sp>
        <p:nvSpPr>
          <p:cNvPr id="35" name="Text Box 20">
            <a:extLst>
              <a:ext uri="{FF2B5EF4-FFF2-40B4-BE49-F238E27FC236}">
                <a16:creationId xmlns:a16="http://schemas.microsoft.com/office/drawing/2014/main" id="{AACCBFEC-72E6-C94B-91B1-402C1439B3D0}"/>
              </a:ext>
            </a:extLst>
          </p:cNvPr>
          <p:cNvSpPr txBox="1">
            <a:spLocks noChangeArrowheads="1"/>
          </p:cNvSpPr>
          <p:nvPr/>
        </p:nvSpPr>
        <p:spPr bwMode="auto">
          <a:xfrm>
            <a:off x="877489" y="5820892"/>
            <a:ext cx="2353888" cy="52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2" rIns="91380" bIns="45692">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it-IT" altLang="it-IT" sz="1400" i="1" dirty="0">
                <a:solidFill>
                  <a:srgbClr val="000000"/>
                </a:solidFill>
                <a:latin typeface="+mn-lt"/>
              </a:rPr>
              <a:t>In caso di fallimento, possibile tentare terapia </a:t>
            </a:r>
            <a:r>
              <a:rPr lang="it-IT" altLang="it-IT" sz="1400" i="1" dirty="0" err="1">
                <a:solidFill>
                  <a:srgbClr val="000000"/>
                </a:solidFill>
                <a:latin typeface="+mn-lt"/>
              </a:rPr>
              <a:t>citoriduttiva</a:t>
            </a:r>
            <a:endParaRPr lang="en-US" altLang="it-IT" sz="1400" i="1" dirty="0">
              <a:solidFill>
                <a:srgbClr val="000000"/>
              </a:solidFill>
              <a:latin typeface="+mn-lt"/>
            </a:endParaRPr>
          </a:p>
        </p:txBody>
      </p:sp>
      <p:sp>
        <p:nvSpPr>
          <p:cNvPr id="36" name="Text Box 21">
            <a:extLst>
              <a:ext uri="{FF2B5EF4-FFF2-40B4-BE49-F238E27FC236}">
                <a16:creationId xmlns:a16="http://schemas.microsoft.com/office/drawing/2014/main" id="{2A32A43F-8F31-694B-9105-670C1FACD1A6}"/>
              </a:ext>
            </a:extLst>
          </p:cNvPr>
          <p:cNvSpPr txBox="1">
            <a:spLocks noChangeArrowheads="1"/>
          </p:cNvSpPr>
          <p:nvPr/>
        </p:nvSpPr>
        <p:spPr bwMode="auto">
          <a:xfrm>
            <a:off x="1332185" y="4425386"/>
            <a:ext cx="1783830" cy="3077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380" tIns="45692" rIns="91380" bIns="45692">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it-IT" sz="1400" b="1" dirty="0" err="1">
                <a:solidFill>
                  <a:srgbClr val="000000"/>
                </a:solidFill>
                <a:latin typeface="+mn-lt"/>
              </a:rPr>
              <a:t>Terapia</a:t>
            </a:r>
            <a:r>
              <a:rPr lang="en-US" altLang="it-IT" sz="1400" b="1" dirty="0">
                <a:solidFill>
                  <a:srgbClr val="000000"/>
                </a:solidFill>
                <a:latin typeface="+mn-lt"/>
              </a:rPr>
              <a:t> </a:t>
            </a:r>
            <a:r>
              <a:rPr lang="en-US" altLang="it-IT" sz="1400" b="1" dirty="0" err="1">
                <a:solidFill>
                  <a:srgbClr val="000000"/>
                </a:solidFill>
                <a:latin typeface="+mn-lt"/>
              </a:rPr>
              <a:t>antimediatori</a:t>
            </a:r>
            <a:endParaRPr lang="en-US" altLang="it-IT" sz="1400" b="1" dirty="0">
              <a:solidFill>
                <a:srgbClr val="000000"/>
              </a:solidFill>
              <a:latin typeface="+mn-lt"/>
            </a:endParaRPr>
          </a:p>
        </p:txBody>
      </p:sp>
      <p:sp>
        <p:nvSpPr>
          <p:cNvPr id="37" name="Line 22">
            <a:extLst>
              <a:ext uri="{FF2B5EF4-FFF2-40B4-BE49-F238E27FC236}">
                <a16:creationId xmlns:a16="http://schemas.microsoft.com/office/drawing/2014/main" id="{61D93B13-029C-6A45-91B3-A22CFB12C70A}"/>
              </a:ext>
            </a:extLst>
          </p:cNvPr>
          <p:cNvSpPr>
            <a:spLocks noChangeShapeType="1"/>
          </p:cNvSpPr>
          <p:nvPr/>
        </p:nvSpPr>
        <p:spPr bwMode="auto">
          <a:xfrm>
            <a:off x="2054433" y="3487797"/>
            <a:ext cx="0" cy="838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it-IT"/>
          </a:p>
        </p:txBody>
      </p:sp>
      <p:sp>
        <p:nvSpPr>
          <p:cNvPr id="38" name="Line 23">
            <a:extLst>
              <a:ext uri="{FF2B5EF4-FFF2-40B4-BE49-F238E27FC236}">
                <a16:creationId xmlns:a16="http://schemas.microsoft.com/office/drawing/2014/main" id="{9477C558-D113-D841-92DF-C5ABF4322B67}"/>
              </a:ext>
            </a:extLst>
          </p:cNvPr>
          <p:cNvSpPr>
            <a:spLocks noChangeShapeType="1"/>
          </p:cNvSpPr>
          <p:nvPr/>
        </p:nvSpPr>
        <p:spPr bwMode="auto">
          <a:xfrm>
            <a:off x="2054433" y="4864644"/>
            <a:ext cx="0" cy="86959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it-IT"/>
          </a:p>
        </p:txBody>
      </p:sp>
      <p:sp>
        <p:nvSpPr>
          <p:cNvPr id="40" name="Oval 1">
            <a:extLst>
              <a:ext uri="{FF2B5EF4-FFF2-40B4-BE49-F238E27FC236}">
                <a16:creationId xmlns:a16="http://schemas.microsoft.com/office/drawing/2014/main" id="{A39406B5-D666-2E46-AAAD-0161F803EA10}"/>
              </a:ext>
            </a:extLst>
          </p:cNvPr>
          <p:cNvSpPr/>
          <p:nvPr/>
        </p:nvSpPr>
        <p:spPr>
          <a:xfrm>
            <a:off x="6138568" y="3105338"/>
            <a:ext cx="1893887" cy="976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anchor="ctr"/>
          <a:lstStyle/>
          <a:p>
            <a:pPr algn="ctr" defTabSz="913832" eaLnBrk="1" hangingPunct="1">
              <a:defRPr/>
            </a:pPr>
            <a:endParaRPr lang="en-US">
              <a:solidFill>
                <a:srgbClr val="FFFFFF"/>
              </a:solidFill>
            </a:endParaRPr>
          </a:p>
        </p:txBody>
      </p:sp>
      <p:sp>
        <p:nvSpPr>
          <p:cNvPr id="41" name="Line 9">
            <a:extLst>
              <a:ext uri="{FF2B5EF4-FFF2-40B4-BE49-F238E27FC236}">
                <a16:creationId xmlns:a16="http://schemas.microsoft.com/office/drawing/2014/main" id="{3ECB2804-3320-EB49-9B68-59807B3B7061}"/>
              </a:ext>
            </a:extLst>
          </p:cNvPr>
          <p:cNvSpPr>
            <a:spLocks noChangeShapeType="1"/>
          </p:cNvSpPr>
          <p:nvPr/>
        </p:nvSpPr>
        <p:spPr bwMode="auto">
          <a:xfrm>
            <a:off x="7045030" y="122415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it-IT"/>
          </a:p>
        </p:txBody>
      </p:sp>
      <p:sp>
        <p:nvSpPr>
          <p:cNvPr id="2" name="CasellaDiTesto 1">
            <a:extLst>
              <a:ext uri="{FF2B5EF4-FFF2-40B4-BE49-F238E27FC236}">
                <a16:creationId xmlns:a16="http://schemas.microsoft.com/office/drawing/2014/main" id="{3C65E527-9C0E-D719-BE54-BB0156BBFDF6}"/>
              </a:ext>
            </a:extLst>
          </p:cNvPr>
          <p:cNvSpPr txBox="1"/>
          <p:nvPr/>
        </p:nvSpPr>
        <p:spPr>
          <a:xfrm>
            <a:off x="2272991" y="3820040"/>
            <a:ext cx="822620" cy="261610"/>
          </a:xfrm>
          <a:prstGeom prst="rect">
            <a:avLst/>
          </a:prstGeom>
          <a:noFill/>
        </p:spPr>
        <p:txBody>
          <a:bodyPr wrap="square" rtlCol="0">
            <a:spAutoFit/>
          </a:bodyPr>
          <a:lstStyle/>
          <a:p>
            <a:r>
              <a:rPr lang="it-IT" sz="1100" dirty="0"/>
              <a:t>Se sintomi</a:t>
            </a:r>
          </a:p>
        </p:txBody>
      </p:sp>
      <p:sp>
        <p:nvSpPr>
          <p:cNvPr id="3" name="Line 22">
            <a:extLst>
              <a:ext uri="{FF2B5EF4-FFF2-40B4-BE49-F238E27FC236}">
                <a16:creationId xmlns:a16="http://schemas.microsoft.com/office/drawing/2014/main" id="{3E518891-61C4-7E97-1B5A-F37E12FFF721}"/>
              </a:ext>
            </a:extLst>
          </p:cNvPr>
          <p:cNvSpPr>
            <a:spLocks noChangeShapeType="1"/>
          </p:cNvSpPr>
          <p:nvPr/>
        </p:nvSpPr>
        <p:spPr bwMode="auto">
          <a:xfrm>
            <a:off x="2055779" y="2110950"/>
            <a:ext cx="0" cy="838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lIns="91380" tIns="45692" rIns="91380" bIns="45692"/>
          <a:lstStyle/>
          <a:p>
            <a:endParaRPr lang="it-IT"/>
          </a:p>
        </p:txBody>
      </p:sp>
      <p:sp>
        <p:nvSpPr>
          <p:cNvPr id="4" name="Text Box 21">
            <a:extLst>
              <a:ext uri="{FF2B5EF4-FFF2-40B4-BE49-F238E27FC236}">
                <a16:creationId xmlns:a16="http://schemas.microsoft.com/office/drawing/2014/main" id="{F766B62A-2501-7F44-F2A0-6ABFBC7A1123}"/>
              </a:ext>
            </a:extLst>
          </p:cNvPr>
          <p:cNvSpPr txBox="1">
            <a:spLocks noChangeArrowheads="1"/>
          </p:cNvSpPr>
          <p:nvPr/>
        </p:nvSpPr>
        <p:spPr bwMode="auto">
          <a:xfrm>
            <a:off x="1466544" y="3080688"/>
            <a:ext cx="1175777" cy="3077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91380" tIns="45692" rIns="91380" bIns="45692">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it-IT" sz="1400" b="1" dirty="0" err="1">
                <a:solidFill>
                  <a:srgbClr val="000000"/>
                </a:solidFill>
                <a:latin typeface="+mn-lt"/>
              </a:rPr>
              <a:t>Osservazione</a:t>
            </a:r>
            <a:endParaRPr lang="en-US" altLang="it-IT" sz="1400" b="1" dirty="0">
              <a:solidFill>
                <a:srgbClr val="000000"/>
              </a:solidFill>
              <a:latin typeface="+mn-lt"/>
            </a:endParaRPr>
          </a:p>
        </p:txBody>
      </p:sp>
      <p:sp>
        <p:nvSpPr>
          <p:cNvPr id="5" name="Parentesi graffa chiusa 4">
            <a:extLst>
              <a:ext uri="{FF2B5EF4-FFF2-40B4-BE49-F238E27FC236}">
                <a16:creationId xmlns:a16="http://schemas.microsoft.com/office/drawing/2014/main" id="{80AD2AC7-EAA4-4C4F-0107-ABFA20B0C4E8}"/>
              </a:ext>
            </a:extLst>
          </p:cNvPr>
          <p:cNvSpPr/>
          <p:nvPr/>
        </p:nvSpPr>
        <p:spPr>
          <a:xfrm>
            <a:off x="2789802" y="2949150"/>
            <a:ext cx="126012" cy="6462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id="{31F99369-EBD0-3DE1-371F-6D777C8961FB}"/>
              </a:ext>
            </a:extLst>
          </p:cNvPr>
          <p:cNvSpPr txBox="1"/>
          <p:nvPr/>
        </p:nvSpPr>
        <p:spPr>
          <a:xfrm>
            <a:off x="3098285" y="2793238"/>
            <a:ext cx="2141984" cy="738664"/>
          </a:xfrm>
          <a:prstGeom prst="rect">
            <a:avLst/>
          </a:prstGeom>
          <a:noFill/>
        </p:spPr>
        <p:txBody>
          <a:bodyPr wrap="square">
            <a:spAutoFit/>
          </a:bodyPr>
          <a:lstStyle/>
          <a:p>
            <a:r>
              <a:rPr lang="it-IT" sz="1400" dirty="0"/>
              <a:t>Follow-up clinico annuale Esami di lab annuali (inclusa triptasi sierica )</a:t>
            </a:r>
          </a:p>
        </p:txBody>
      </p:sp>
    </p:spTree>
    <p:extLst>
      <p:ext uri="{BB962C8B-B14F-4D97-AF65-F5344CB8AC3E}">
        <p14:creationId xmlns:p14="http://schemas.microsoft.com/office/powerpoint/2010/main" val="429233767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a:extLst>
              <a:ext uri="{FF2B5EF4-FFF2-40B4-BE49-F238E27FC236}">
                <a16:creationId xmlns:a16="http://schemas.microsoft.com/office/drawing/2014/main" id="{C0120037-5C70-C141-B644-C2268DCC3E2E}"/>
              </a:ext>
            </a:extLst>
          </p:cNvPr>
          <p:cNvSpPr txBox="1">
            <a:spLocks noChangeArrowheads="1"/>
          </p:cNvSpPr>
          <p:nvPr/>
        </p:nvSpPr>
        <p:spPr bwMode="auto">
          <a:xfrm>
            <a:off x="4070142" y="1455780"/>
            <a:ext cx="2252450" cy="130031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lIns="68535" tIns="34269" rIns="68535" bIns="34269">
            <a:spAutoFit/>
          </a:bodyPr>
          <a:lstStyle>
            <a:lvl1pPr defTabSz="912813">
              <a:spcBef>
                <a:spcPct val="20000"/>
              </a:spcBef>
              <a:buFont typeface="Arial" charset="0"/>
              <a:buChar char="•"/>
              <a:defRPr sz="3200">
                <a:solidFill>
                  <a:schemeClr val="tx1"/>
                </a:solidFill>
                <a:latin typeface="Calibri" charset="0"/>
                <a:ea typeface="ＭＳ Ｐゴシック" charset="-128"/>
              </a:defRPr>
            </a:lvl1pPr>
            <a:lvl2pPr marL="742950" indent="-285750" defTabSz="912813">
              <a:spcBef>
                <a:spcPct val="20000"/>
              </a:spcBef>
              <a:buFont typeface="Arial" charset="0"/>
              <a:buChar char="–"/>
              <a:defRPr sz="2800">
                <a:solidFill>
                  <a:schemeClr val="tx1"/>
                </a:solidFill>
                <a:latin typeface="Calibri" charset="0"/>
                <a:ea typeface="ＭＳ Ｐゴシック" charset="-128"/>
              </a:defRPr>
            </a:lvl2pPr>
            <a:lvl3pPr marL="1143000" indent="-228600" defTabSz="912813">
              <a:spcBef>
                <a:spcPct val="20000"/>
              </a:spcBef>
              <a:buFont typeface="Arial" charset="0"/>
              <a:buChar char="•"/>
              <a:defRPr sz="2400">
                <a:solidFill>
                  <a:schemeClr val="tx1"/>
                </a:solidFill>
                <a:latin typeface="Calibri" charset="0"/>
                <a:ea typeface="ＭＳ Ｐゴシック" charset="-128"/>
              </a:defRPr>
            </a:lvl3pPr>
            <a:lvl4pPr marL="1600200" indent="-228600" defTabSz="912813">
              <a:spcBef>
                <a:spcPct val="20000"/>
              </a:spcBef>
              <a:buFont typeface="Arial" charset="0"/>
              <a:buChar char="–"/>
              <a:defRPr sz="2000">
                <a:solidFill>
                  <a:schemeClr val="tx1"/>
                </a:solidFill>
                <a:latin typeface="Calibri" charset="0"/>
                <a:ea typeface="ＭＳ Ｐゴシック" charset="-128"/>
              </a:defRPr>
            </a:lvl4pPr>
            <a:lvl5pPr marL="2057400" indent="-228600" defTabSz="912813">
              <a:spcBef>
                <a:spcPct val="20000"/>
              </a:spcBef>
              <a:buFont typeface="Arial" charset="0"/>
              <a:buChar char="»"/>
              <a:defRPr sz="2000">
                <a:solidFill>
                  <a:schemeClr val="tx1"/>
                </a:solidFill>
                <a:latin typeface="Calibri" charset="0"/>
                <a:ea typeface="ＭＳ Ｐゴシック" charset="-128"/>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it-IT" sz="1600" b="1" dirty="0" err="1">
                <a:solidFill>
                  <a:srgbClr val="000000"/>
                </a:solidFill>
                <a:latin typeface="+mn-lt"/>
              </a:rPr>
              <a:t>Evitare</a:t>
            </a:r>
            <a:r>
              <a:rPr lang="en-US" altLang="it-IT" sz="1600" b="1" dirty="0">
                <a:solidFill>
                  <a:srgbClr val="000000"/>
                </a:solidFill>
                <a:latin typeface="+mn-lt"/>
              </a:rPr>
              <a:t> </a:t>
            </a:r>
            <a:r>
              <a:rPr lang="en-US" altLang="it-IT" sz="1600" b="1" dirty="0" err="1">
                <a:solidFill>
                  <a:srgbClr val="000000"/>
                </a:solidFill>
                <a:latin typeface="+mn-lt"/>
              </a:rPr>
              <a:t>fattori</a:t>
            </a:r>
            <a:r>
              <a:rPr lang="en-US" altLang="it-IT" sz="1600" b="1" dirty="0">
                <a:solidFill>
                  <a:srgbClr val="000000"/>
                </a:solidFill>
                <a:latin typeface="+mn-lt"/>
              </a:rPr>
              <a:t> trigger</a:t>
            </a:r>
          </a:p>
          <a:p>
            <a:pPr algn="ctr" eaLnBrk="1" hangingPunct="1">
              <a:spcBef>
                <a:spcPct val="0"/>
              </a:spcBef>
              <a:buFontTx/>
              <a:buNone/>
            </a:pPr>
            <a:r>
              <a:rPr lang="en-US" altLang="it-IT" sz="1600" b="1" dirty="0">
                <a:solidFill>
                  <a:srgbClr val="000000"/>
                </a:solidFill>
                <a:latin typeface="+mn-lt"/>
              </a:rPr>
              <a:t>Anti-H1 e H2</a:t>
            </a:r>
          </a:p>
          <a:p>
            <a:pPr algn="ctr" eaLnBrk="1" hangingPunct="1">
              <a:spcBef>
                <a:spcPct val="0"/>
              </a:spcBef>
              <a:buFontTx/>
              <a:buNone/>
            </a:pPr>
            <a:r>
              <a:rPr lang="en-US" altLang="it-IT" sz="1600" b="1" dirty="0" err="1">
                <a:solidFill>
                  <a:srgbClr val="000000"/>
                </a:solidFill>
                <a:latin typeface="+mn-lt"/>
              </a:rPr>
              <a:t>Cromoglicato</a:t>
            </a:r>
            <a:endParaRPr lang="en-US" altLang="it-IT" sz="1600" b="1" dirty="0">
              <a:solidFill>
                <a:srgbClr val="000000"/>
              </a:solidFill>
              <a:latin typeface="+mn-lt"/>
            </a:endParaRPr>
          </a:p>
          <a:p>
            <a:pPr algn="ctr" eaLnBrk="1" hangingPunct="1">
              <a:spcBef>
                <a:spcPct val="0"/>
              </a:spcBef>
              <a:buFontTx/>
              <a:buNone/>
            </a:pPr>
            <a:r>
              <a:rPr lang="en-US" altLang="it-IT" sz="1600" b="1" dirty="0" err="1">
                <a:solidFill>
                  <a:srgbClr val="000000"/>
                </a:solidFill>
                <a:latin typeface="+mn-lt"/>
              </a:rPr>
              <a:t>Fototerapia</a:t>
            </a:r>
            <a:endParaRPr lang="en-US" altLang="it-IT" sz="1600" b="1" dirty="0">
              <a:solidFill>
                <a:srgbClr val="000000"/>
              </a:solidFill>
              <a:latin typeface="+mn-lt"/>
            </a:endParaRPr>
          </a:p>
          <a:p>
            <a:pPr algn="ctr" eaLnBrk="1" hangingPunct="1">
              <a:spcBef>
                <a:spcPct val="0"/>
              </a:spcBef>
              <a:buFontTx/>
              <a:buNone/>
            </a:pPr>
            <a:r>
              <a:rPr lang="en-US" altLang="it-IT" sz="1600" b="1" dirty="0" err="1">
                <a:solidFill>
                  <a:srgbClr val="000000"/>
                </a:solidFill>
                <a:latin typeface="+mn-lt"/>
              </a:rPr>
              <a:t>Bisfosfonati</a:t>
            </a:r>
            <a:r>
              <a:rPr lang="en-US" altLang="it-IT" sz="1600" b="1" dirty="0">
                <a:solidFill>
                  <a:srgbClr val="000000"/>
                </a:solidFill>
                <a:latin typeface="+mn-lt"/>
              </a:rPr>
              <a:t>/Denosumab</a:t>
            </a:r>
            <a:endParaRPr lang="en-US" altLang="it-IT" sz="1050" b="1" dirty="0">
              <a:solidFill>
                <a:srgbClr val="000000"/>
              </a:solidFill>
              <a:latin typeface="+mn-lt"/>
            </a:endParaRPr>
          </a:p>
        </p:txBody>
      </p:sp>
      <p:sp>
        <p:nvSpPr>
          <p:cNvPr id="4" name="CasellaDiTesto 5">
            <a:extLst>
              <a:ext uri="{FF2B5EF4-FFF2-40B4-BE49-F238E27FC236}">
                <a16:creationId xmlns:a16="http://schemas.microsoft.com/office/drawing/2014/main" id="{9D2C061C-84DB-5D4C-BCD7-7097602B1710}"/>
              </a:ext>
            </a:extLst>
          </p:cNvPr>
          <p:cNvSpPr txBox="1">
            <a:spLocks noChangeArrowheads="1"/>
          </p:cNvSpPr>
          <p:nvPr/>
        </p:nvSpPr>
        <p:spPr bwMode="auto">
          <a:xfrm>
            <a:off x="1028238" y="1740451"/>
            <a:ext cx="30930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400" b="1" dirty="0">
                <a:latin typeface="+mn-lt"/>
              </a:rPr>
              <a:t>Gestione integrata multi-disciplinare:</a:t>
            </a:r>
          </a:p>
        </p:txBody>
      </p:sp>
      <p:sp>
        <p:nvSpPr>
          <p:cNvPr id="5" name="CasellaDiTesto 5">
            <a:extLst>
              <a:ext uri="{FF2B5EF4-FFF2-40B4-BE49-F238E27FC236}">
                <a16:creationId xmlns:a16="http://schemas.microsoft.com/office/drawing/2014/main" id="{BC8FDF1C-883A-2A41-B361-6134D3A87B08}"/>
              </a:ext>
            </a:extLst>
          </p:cNvPr>
          <p:cNvSpPr txBox="1">
            <a:spLocks noChangeArrowheads="1"/>
          </p:cNvSpPr>
          <p:nvPr/>
        </p:nvSpPr>
        <p:spPr bwMode="auto">
          <a:xfrm>
            <a:off x="581576" y="3123268"/>
            <a:ext cx="12736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14313" indent="-214313" eaLnBrk="1" hangingPunct="1">
              <a:buFont typeface="Wingdings" pitchFamily="2" charset="2"/>
              <a:buChar char="ü"/>
            </a:pPr>
            <a:r>
              <a:rPr lang="it-IT" altLang="it-IT" sz="1050" dirty="0">
                <a:latin typeface="+mn-lt"/>
              </a:rPr>
              <a:t>Allergologo</a:t>
            </a:r>
            <a:endParaRPr lang="it-IT" altLang="it-IT" sz="1050" b="1" dirty="0">
              <a:latin typeface="+mn-lt"/>
            </a:endParaRPr>
          </a:p>
        </p:txBody>
      </p:sp>
      <p:sp>
        <p:nvSpPr>
          <p:cNvPr id="6" name="CasellaDiTesto 5">
            <a:extLst>
              <a:ext uri="{FF2B5EF4-FFF2-40B4-BE49-F238E27FC236}">
                <a16:creationId xmlns:a16="http://schemas.microsoft.com/office/drawing/2014/main" id="{19EE003B-50F1-0B4C-848E-3F7567310DA7}"/>
              </a:ext>
            </a:extLst>
          </p:cNvPr>
          <p:cNvSpPr txBox="1">
            <a:spLocks noChangeArrowheads="1"/>
          </p:cNvSpPr>
          <p:nvPr/>
        </p:nvSpPr>
        <p:spPr bwMode="auto">
          <a:xfrm>
            <a:off x="2574780" y="3123267"/>
            <a:ext cx="12736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14313" indent="-214313" eaLnBrk="1" hangingPunct="1">
              <a:buFont typeface="Wingdings" pitchFamily="2" charset="2"/>
              <a:buChar char="ü"/>
            </a:pPr>
            <a:r>
              <a:rPr lang="it-IT" altLang="it-IT" sz="1050" dirty="0">
                <a:latin typeface="+mn-lt"/>
              </a:rPr>
              <a:t>Endocrinologo</a:t>
            </a:r>
            <a:endParaRPr lang="it-IT" altLang="it-IT" sz="1050" b="1" dirty="0">
              <a:latin typeface="+mn-lt"/>
            </a:endParaRPr>
          </a:p>
        </p:txBody>
      </p:sp>
      <p:sp>
        <p:nvSpPr>
          <p:cNvPr id="7" name="CasellaDiTesto 5">
            <a:extLst>
              <a:ext uri="{FF2B5EF4-FFF2-40B4-BE49-F238E27FC236}">
                <a16:creationId xmlns:a16="http://schemas.microsoft.com/office/drawing/2014/main" id="{75F99072-5D79-8B4B-8ED4-AD85AA969CD8}"/>
              </a:ext>
            </a:extLst>
          </p:cNvPr>
          <p:cNvSpPr txBox="1">
            <a:spLocks noChangeArrowheads="1"/>
          </p:cNvSpPr>
          <p:nvPr/>
        </p:nvSpPr>
        <p:spPr bwMode="auto">
          <a:xfrm>
            <a:off x="4567984" y="3123267"/>
            <a:ext cx="12736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14313" indent="-214313" eaLnBrk="1" hangingPunct="1">
              <a:buFont typeface="Wingdings" pitchFamily="2" charset="2"/>
              <a:buChar char="ü"/>
            </a:pPr>
            <a:r>
              <a:rPr lang="it-IT" altLang="it-IT" sz="1050" dirty="0">
                <a:latin typeface="+mn-lt"/>
              </a:rPr>
              <a:t>Dermatologo</a:t>
            </a:r>
            <a:endParaRPr lang="it-IT" altLang="it-IT" sz="1050" b="1" dirty="0">
              <a:latin typeface="+mn-lt"/>
            </a:endParaRPr>
          </a:p>
        </p:txBody>
      </p:sp>
      <p:sp>
        <p:nvSpPr>
          <p:cNvPr id="8" name="CasellaDiTesto 5">
            <a:extLst>
              <a:ext uri="{FF2B5EF4-FFF2-40B4-BE49-F238E27FC236}">
                <a16:creationId xmlns:a16="http://schemas.microsoft.com/office/drawing/2014/main" id="{4AA6CB97-D69E-8441-A471-66731A647EC3}"/>
              </a:ext>
            </a:extLst>
          </p:cNvPr>
          <p:cNvSpPr txBox="1">
            <a:spLocks noChangeArrowheads="1"/>
          </p:cNvSpPr>
          <p:nvPr/>
        </p:nvSpPr>
        <p:spPr bwMode="auto">
          <a:xfrm>
            <a:off x="7057231" y="3123267"/>
            <a:ext cx="192443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14313" indent="-214313" eaLnBrk="1" hangingPunct="1">
              <a:buFont typeface="Wingdings" pitchFamily="2" charset="2"/>
              <a:buChar char="ü"/>
            </a:pPr>
            <a:r>
              <a:rPr lang="it-IT" altLang="it-IT" sz="1050" dirty="0">
                <a:latin typeface="+mn-lt"/>
              </a:rPr>
              <a:t>Gastro-enterologo</a:t>
            </a:r>
            <a:endParaRPr lang="it-IT" altLang="it-IT" sz="1050" b="1" dirty="0">
              <a:latin typeface="+mn-lt"/>
            </a:endParaRPr>
          </a:p>
        </p:txBody>
      </p:sp>
      <p:sp>
        <p:nvSpPr>
          <p:cNvPr id="9" name="Text Box 5">
            <a:extLst>
              <a:ext uri="{FF2B5EF4-FFF2-40B4-BE49-F238E27FC236}">
                <a16:creationId xmlns:a16="http://schemas.microsoft.com/office/drawing/2014/main" id="{B9AD6FDA-2C44-D046-A5E6-41CB74A91557}"/>
              </a:ext>
            </a:extLst>
          </p:cNvPr>
          <p:cNvSpPr txBox="1">
            <a:spLocks noChangeArrowheads="1"/>
          </p:cNvSpPr>
          <p:nvPr/>
        </p:nvSpPr>
        <p:spPr bwMode="auto">
          <a:xfrm>
            <a:off x="1724176" y="640692"/>
            <a:ext cx="5536598" cy="417935"/>
          </a:xfrm>
          <a:prstGeom prst="rect">
            <a:avLst/>
          </a:prstGeom>
          <a:noFill/>
          <a:ln w="9525">
            <a:noFill/>
            <a:miter lim="800000"/>
            <a:headEnd/>
            <a:tailEnd/>
          </a:ln>
        </p:spPr>
        <p:txBody>
          <a:bodyPr wrap="square" lIns="0" tIns="0" rIns="0" bIns="0" anchor="ctr" anchorCtr="1">
            <a:spAutoFit/>
          </a:bodyPr>
          <a:lstStyle/>
          <a:p>
            <a:pPr algn="ctr">
              <a:lnSpc>
                <a:spcPct val="97000"/>
              </a:lnSpc>
              <a:buClr>
                <a:srgbClr val="000000"/>
              </a:buClr>
              <a:buSzPct val="45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GB" sz="2800" b="1" dirty="0">
                <a:solidFill>
                  <a:srgbClr val="C00000"/>
                </a:solidFill>
                <a:ea typeface="ＭＳ Ｐゴシック" charset="0"/>
                <a:cs typeface="+mj-cs"/>
              </a:rPr>
              <a:t>TRATTAMENTO: FORME INDOLENTI</a:t>
            </a:r>
          </a:p>
        </p:txBody>
      </p:sp>
      <p:pic>
        <p:nvPicPr>
          <p:cNvPr id="10" name="Picture 2">
            <a:extLst>
              <a:ext uri="{FF2B5EF4-FFF2-40B4-BE49-F238E27FC236}">
                <a16:creationId xmlns:a16="http://schemas.microsoft.com/office/drawing/2014/main" id="{12FF57C1-C2C2-5F47-A93F-7F9E46F97A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577" y="4187667"/>
            <a:ext cx="1255415" cy="776848"/>
          </a:xfrm>
          <a:prstGeom prst="rect">
            <a:avLst/>
          </a:prstGeom>
          <a:noFill/>
          <a:ln w="28575">
            <a:solidFill>
              <a:srgbClr val="FF8000"/>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83C3E843-A129-4549-8861-C12E532E17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866" y="3970887"/>
            <a:ext cx="1712275" cy="17040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77CAFE27-B927-C144-B918-97951F7C66CC}"/>
              </a:ext>
            </a:extLst>
          </p:cNvPr>
          <p:cNvPicPr>
            <a:picLocks noChangeAspect="1"/>
          </p:cNvPicPr>
          <p:nvPr/>
        </p:nvPicPr>
        <p:blipFill>
          <a:blip r:embed="rId4"/>
          <a:stretch>
            <a:fillRect/>
          </a:stretch>
        </p:blipFill>
        <p:spPr>
          <a:xfrm>
            <a:off x="2574780" y="3746849"/>
            <a:ext cx="1291297" cy="2152161"/>
          </a:xfrm>
          <a:prstGeom prst="rect">
            <a:avLst/>
          </a:prstGeom>
        </p:spPr>
      </p:pic>
      <p:pic>
        <p:nvPicPr>
          <p:cNvPr id="13" name="Immagine 12">
            <a:extLst>
              <a:ext uri="{FF2B5EF4-FFF2-40B4-BE49-F238E27FC236}">
                <a16:creationId xmlns:a16="http://schemas.microsoft.com/office/drawing/2014/main" id="{7603E3E1-12B8-8A45-839E-369209482B1C}"/>
              </a:ext>
            </a:extLst>
          </p:cNvPr>
          <p:cNvPicPr>
            <a:picLocks noChangeAspect="1"/>
          </p:cNvPicPr>
          <p:nvPr/>
        </p:nvPicPr>
        <p:blipFill>
          <a:blip r:embed="rId5"/>
          <a:stretch>
            <a:fillRect/>
          </a:stretch>
        </p:blipFill>
        <p:spPr>
          <a:xfrm>
            <a:off x="7057231" y="4122945"/>
            <a:ext cx="1562466" cy="1399970"/>
          </a:xfrm>
          <a:prstGeom prst="rect">
            <a:avLst/>
          </a:prstGeom>
          <a:ln>
            <a:solidFill>
              <a:schemeClr val="tx1"/>
            </a:solidFill>
          </a:ln>
        </p:spPr>
      </p:pic>
      <p:sp>
        <p:nvSpPr>
          <p:cNvPr id="14" name="CasellaDiTesto 5">
            <a:extLst>
              <a:ext uri="{FF2B5EF4-FFF2-40B4-BE49-F238E27FC236}">
                <a16:creationId xmlns:a16="http://schemas.microsoft.com/office/drawing/2014/main" id="{22D0DAD5-1C8D-E94B-9BA9-0B70835D99C0}"/>
              </a:ext>
            </a:extLst>
          </p:cNvPr>
          <p:cNvSpPr txBox="1">
            <a:spLocks noChangeArrowheads="1"/>
          </p:cNvSpPr>
          <p:nvPr/>
        </p:nvSpPr>
        <p:spPr bwMode="auto">
          <a:xfrm>
            <a:off x="754904" y="3429000"/>
            <a:ext cx="12736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900" dirty="0">
                <a:latin typeface="+mn-lt"/>
              </a:rPr>
              <a:t>Shock anafilattico</a:t>
            </a:r>
            <a:endParaRPr lang="it-IT" altLang="it-IT" sz="900" b="1" dirty="0">
              <a:latin typeface="+mn-lt"/>
            </a:endParaRPr>
          </a:p>
        </p:txBody>
      </p:sp>
      <p:sp>
        <p:nvSpPr>
          <p:cNvPr id="15" name="CasellaDiTesto 5">
            <a:extLst>
              <a:ext uri="{FF2B5EF4-FFF2-40B4-BE49-F238E27FC236}">
                <a16:creationId xmlns:a16="http://schemas.microsoft.com/office/drawing/2014/main" id="{1F210B14-3FA3-F84D-BD5E-1E2414DCB094}"/>
              </a:ext>
            </a:extLst>
          </p:cNvPr>
          <p:cNvSpPr txBox="1">
            <a:spLocks noChangeArrowheads="1"/>
          </p:cNvSpPr>
          <p:nvPr/>
        </p:nvSpPr>
        <p:spPr bwMode="auto">
          <a:xfrm>
            <a:off x="2790952" y="3429597"/>
            <a:ext cx="12736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900" dirty="0">
                <a:latin typeface="+mn-lt"/>
              </a:rPr>
              <a:t>Osteoporosi</a:t>
            </a:r>
            <a:endParaRPr lang="it-IT" altLang="it-IT" sz="900" b="1" dirty="0">
              <a:latin typeface="+mn-lt"/>
            </a:endParaRPr>
          </a:p>
        </p:txBody>
      </p:sp>
      <p:sp>
        <p:nvSpPr>
          <p:cNvPr id="16" name="CasellaDiTesto 5">
            <a:extLst>
              <a:ext uri="{FF2B5EF4-FFF2-40B4-BE49-F238E27FC236}">
                <a16:creationId xmlns:a16="http://schemas.microsoft.com/office/drawing/2014/main" id="{05ED6244-9C34-C343-B728-753849FAF1A3}"/>
              </a:ext>
            </a:extLst>
          </p:cNvPr>
          <p:cNvSpPr txBox="1">
            <a:spLocks noChangeArrowheads="1"/>
          </p:cNvSpPr>
          <p:nvPr/>
        </p:nvSpPr>
        <p:spPr bwMode="auto">
          <a:xfrm>
            <a:off x="4781755" y="3429000"/>
            <a:ext cx="12736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900" dirty="0">
                <a:latin typeface="+mn-lt"/>
              </a:rPr>
              <a:t>Lesioni cutanee</a:t>
            </a:r>
            <a:endParaRPr lang="it-IT" altLang="it-IT" sz="900" b="1" dirty="0">
              <a:latin typeface="+mn-lt"/>
            </a:endParaRPr>
          </a:p>
        </p:txBody>
      </p:sp>
      <p:sp>
        <p:nvSpPr>
          <p:cNvPr id="17" name="CasellaDiTesto 5">
            <a:extLst>
              <a:ext uri="{FF2B5EF4-FFF2-40B4-BE49-F238E27FC236}">
                <a16:creationId xmlns:a16="http://schemas.microsoft.com/office/drawing/2014/main" id="{071C3C88-52F4-BD48-874F-0170E237C30F}"/>
              </a:ext>
            </a:extLst>
          </p:cNvPr>
          <p:cNvSpPr txBox="1">
            <a:spLocks noChangeArrowheads="1"/>
          </p:cNvSpPr>
          <p:nvPr/>
        </p:nvSpPr>
        <p:spPr bwMode="auto">
          <a:xfrm>
            <a:off x="7277514" y="3429251"/>
            <a:ext cx="12736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900" dirty="0">
                <a:latin typeface="+mn-lt"/>
              </a:rPr>
              <a:t>Gastrite, diarrea</a:t>
            </a:r>
            <a:endParaRPr lang="it-IT" altLang="it-IT" sz="900" b="1" dirty="0">
              <a:latin typeface="+mn-lt"/>
            </a:endParaRPr>
          </a:p>
        </p:txBody>
      </p:sp>
    </p:spTree>
    <p:extLst>
      <p:ext uri="{BB962C8B-B14F-4D97-AF65-F5344CB8AC3E}">
        <p14:creationId xmlns:p14="http://schemas.microsoft.com/office/powerpoint/2010/main" val="6386510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Presentazione su schermo (4:3)</PresentationFormat>
  <Paragraphs>156</Paragraphs>
  <Slides>13</Slides>
  <Notes>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13</vt:i4>
      </vt:variant>
    </vt:vector>
  </HeadingPairs>
  <TitlesOfParts>
    <vt:vector size="22" baseType="lpstr">
      <vt:lpstr>ＭＳ Ｐゴシック</vt:lpstr>
      <vt:lpstr>Arial</vt:lpstr>
      <vt:lpstr>Calibri</vt:lpstr>
      <vt:lpstr>Cambria</vt:lpstr>
      <vt:lpstr>Courier New</vt:lpstr>
      <vt:lpstr>Helvetica Neue</vt:lpstr>
      <vt:lpstr>Times New Roman</vt:lpstr>
      <vt:lpstr>Wingdings</vt:lpstr>
      <vt:lpstr>Tema di Office</vt:lpstr>
      <vt:lpstr>Presentazione standard di PowerPoint</vt:lpstr>
      <vt:lpstr>Presentazione standard di PowerPoint</vt:lpstr>
      <vt:lpstr>Presentazione standard di PowerPoint</vt:lpstr>
      <vt:lpstr>Livelli elevati di triptasi (&gt; 20 ng/ml)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fanellit</dc:creator>
  <cp:lastModifiedBy>Francesco Lupo Conte</cp:lastModifiedBy>
  <cp:revision>11</cp:revision>
  <dcterms:created xsi:type="dcterms:W3CDTF">2018-04-13T11:53:07Z</dcterms:created>
  <dcterms:modified xsi:type="dcterms:W3CDTF">2025-05-09T21:14:24Z</dcterms:modified>
</cp:coreProperties>
</file>